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8" r:id="rId19"/>
    <p:sldId id="271" r:id="rId20"/>
    <p:sldId id="279" r:id="rId21"/>
    <p:sldId id="280" r:id="rId22"/>
    <p:sldId id="281" r:id="rId23"/>
    <p:sldId id="282" r:id="rId24"/>
    <p:sldId id="273" r:id="rId25"/>
    <p:sldId id="274" r:id="rId26"/>
    <p:sldId id="275" r:id="rId27"/>
    <p:sldId id="277" r:id="rId28"/>
    <p:sldId id="276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3019" autoAdjust="0"/>
  </p:normalViewPr>
  <p:slideViewPr>
    <p:cSldViewPr>
      <p:cViewPr>
        <p:scale>
          <a:sx n="59" d="100"/>
          <a:sy n="59" d="100"/>
        </p:scale>
        <p:origin x="14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16/12/2020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60.png"/><Relationship Id="rId10" Type="http://schemas.openxmlformats.org/officeDocument/2006/relationships/image" Target="../media/image170.png"/><Relationship Id="rId4" Type="http://schemas.openxmlformats.org/officeDocument/2006/relationships/image" Target="../media/image8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Connecteur droit 176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1054838" y="2432664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971521" y="1898796"/>
            <a:ext cx="167500" cy="540072"/>
            <a:chOff x="971521" y="1898796"/>
            <a:chExt cx="167500" cy="540072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7" name="Arc 2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8" name="Ellipse 87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H="1" flipV="1">
            <a:off x="1055271" y="2194701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/>
          <p:cNvGrpSpPr/>
          <p:nvPr/>
        </p:nvGrpSpPr>
        <p:grpSpPr>
          <a:xfrm>
            <a:off x="1287418" y="2284712"/>
            <a:ext cx="167500" cy="540072"/>
            <a:chOff x="971521" y="1898796"/>
            <a:chExt cx="167500" cy="540072"/>
          </a:xfrm>
        </p:grpSpPr>
        <p:cxnSp>
          <p:nvCxnSpPr>
            <p:cNvPr id="38" name="Connecteur droit 37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1" name="Arc 40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3" name="Arc 42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Connecteur droit 64"/>
          <p:cNvCxnSpPr/>
          <p:nvPr/>
        </p:nvCxnSpPr>
        <p:spPr>
          <a:xfrm flipV="1">
            <a:off x="1371168" y="2824784"/>
            <a:ext cx="0" cy="16709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1055271" y="1776712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 flipV="1">
            <a:off x="881508" y="1718772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V="1">
            <a:off x="1371168" y="2162628"/>
            <a:ext cx="0" cy="16709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V="1">
            <a:off x="1601604" y="2464736"/>
            <a:ext cx="720094" cy="13501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8" name="Arc 47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0" name="Arc 49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3" name="Connecteur droit 82"/>
          <p:cNvCxnSpPr/>
          <p:nvPr/>
        </p:nvCxnSpPr>
        <p:spPr>
          <a:xfrm flipV="1">
            <a:off x="1601604" y="2117622"/>
            <a:ext cx="0" cy="4988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V="1">
            <a:off x="1361619" y="2128646"/>
            <a:ext cx="239985" cy="450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e 179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1" name="Groupe 50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52" name="Connecteur droit 5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55" name="Arc 5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9" name="Connecteur droit 88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e 175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146" name="Connecteur droit 145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eur droit 152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172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Connecteur droit 131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e 181"/>
          <p:cNvGrpSpPr/>
          <p:nvPr/>
        </p:nvGrpSpPr>
        <p:grpSpPr>
          <a:xfrm rot="5400000">
            <a:off x="627144" y="1644354"/>
            <a:ext cx="359968" cy="148760"/>
            <a:chOff x="1344635" y="4134565"/>
            <a:chExt cx="359968" cy="148760"/>
          </a:xfrm>
        </p:grpSpPr>
        <p:sp>
          <p:nvSpPr>
            <p:cNvPr id="183" name="Rectangle 182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4" name="Connecteur droit 183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e 184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186" name="Rectangle 185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7" name="Connecteur droit 186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8" name="Connecteur droit 187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e 189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191" name="Rectangle 190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2" name="Connecteur droit 191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Connecteur droit 196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198"/>
          <p:cNvCxnSpPr>
            <a:stCxn id="191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203"/>
          <p:cNvCxnSpPr>
            <a:stCxn id="191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e 242"/>
          <p:cNvGrpSpPr/>
          <p:nvPr/>
        </p:nvGrpSpPr>
        <p:grpSpPr>
          <a:xfrm flipH="1">
            <a:off x="5942987" y="870126"/>
            <a:ext cx="1756450" cy="1453124"/>
            <a:chOff x="1564888" y="3351996"/>
            <a:chExt cx="1756450" cy="1453124"/>
          </a:xfrm>
        </p:grpSpPr>
        <p:cxnSp>
          <p:nvCxnSpPr>
            <p:cNvPr id="208" name="Connecteur droit 207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e 208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210" name="Connecteur droit 20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Ellipse 21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3" name="Arc 21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4" name="Ellipse 21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5" name="Arc 21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16" name="Connecteur droit 215"/>
            <p:cNvCxnSpPr/>
            <p:nvPr/>
          </p:nvCxnSpPr>
          <p:spPr>
            <a:xfrm flipH="1" flipV="1">
              <a:off x="1887411" y="4007947"/>
              <a:ext cx="232148" cy="2902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Groupe 216"/>
            <p:cNvGrpSpPr/>
            <p:nvPr/>
          </p:nvGrpSpPr>
          <p:grpSpPr>
            <a:xfrm>
              <a:off x="2119558" y="4097958"/>
              <a:ext cx="167500" cy="540072"/>
              <a:chOff x="971521" y="1898796"/>
              <a:chExt cx="167500" cy="540072"/>
            </a:xfrm>
          </p:grpSpPr>
          <p:cxnSp>
            <p:nvCxnSpPr>
              <p:cNvPr id="218" name="Connecteur droit 21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cteur droit 21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Ellipse 21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21" name="Arc 22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2" name="Ellipse 22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23" name="Arc 22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4" name="Connecteur droit 223"/>
            <p:cNvCxnSpPr/>
            <p:nvPr/>
          </p:nvCxnSpPr>
          <p:spPr>
            <a:xfrm flipV="1">
              <a:off x="2203308" y="4638030"/>
              <a:ext cx="0" cy="16709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2203308" y="3975874"/>
              <a:ext cx="0" cy="16709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 flipV="1">
              <a:off x="2433744" y="4277982"/>
              <a:ext cx="720094" cy="13501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e 228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230" name="Connecteur droit 22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eur droit 23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Ellipse 23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3" name="Arc 23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4" name="Ellipse 23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36" name="Connecteur droit 235"/>
            <p:cNvCxnSpPr/>
            <p:nvPr/>
          </p:nvCxnSpPr>
          <p:spPr>
            <a:xfrm flipV="1">
              <a:off x="2433744" y="3930868"/>
              <a:ext cx="0" cy="49881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/>
            <p:nvPr/>
          </p:nvCxnSpPr>
          <p:spPr>
            <a:xfrm flipV="1">
              <a:off x="2193759" y="3941892"/>
              <a:ext cx="239985" cy="4500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238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e 239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2" name="Connecteur droit 241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5" name="Arc 244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ZoneTexte 246"/>
              <p:cNvSpPr txBox="1"/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7" name="ZoneTexte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ZoneTexte 247"/>
              <p:cNvSpPr txBox="1"/>
              <p:nvPr/>
            </p:nvSpPr>
            <p:spPr>
              <a:xfrm>
                <a:off x="790507" y="2786618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8" name="ZoneTexte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786618"/>
                <a:ext cx="466538" cy="404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Arc 248"/>
          <p:cNvSpPr/>
          <p:nvPr/>
        </p:nvSpPr>
        <p:spPr>
          <a:xfrm rot="5400000">
            <a:off x="898443" y="2427836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50" name="Connecteur droit 249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eur droit 254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ZoneTexte 258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9" name="ZoneTexte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ZoneTexte 259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0" name="ZoneTexte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ZoneTexte 260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1" name="ZoneTexte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ZoneTexte 261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3" name="ZoneTexte 262"/>
          <p:cNvSpPr txBox="1"/>
          <p:nvPr/>
        </p:nvSpPr>
        <p:spPr>
          <a:xfrm>
            <a:off x="375348" y="162030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4" name="ZoneTexte 263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5" name="ZoneTexte 264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6" name="ZoneTexte 265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269" name="ZoneTexte 268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0" name="ZoneTexte 269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1139020" y="191203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3" name="ZoneTexte 272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275" name="ZoneTexte 274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276" name="ZoneTexte 275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277" name="ZoneTexte 276"/>
          <p:cNvSpPr txBox="1"/>
          <p:nvPr/>
        </p:nvSpPr>
        <p:spPr>
          <a:xfrm>
            <a:off x="1500314" y="267008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278" name="ZoneTexte 277"/>
          <p:cNvSpPr txBox="1"/>
          <p:nvPr/>
        </p:nvSpPr>
        <p:spPr>
          <a:xfrm>
            <a:off x="627064" y="2056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279" name="ZoneTexte 278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280" name="ZoneTexte 279"/>
          <p:cNvSpPr txBox="1"/>
          <p:nvPr/>
        </p:nvSpPr>
        <p:spPr>
          <a:xfrm>
            <a:off x="7144767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281" name="ZoneTexte 280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14294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r="33286" b="55023"/>
          <a:stretch/>
        </p:blipFill>
        <p:spPr bwMode="auto">
          <a:xfrm>
            <a:off x="395536" y="449943"/>
            <a:ext cx="8133793" cy="42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33344" y="664156"/>
            <a:ext cx="50405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95536" y="2565752"/>
            <a:ext cx="360040" cy="28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370" r="96931" b="73646"/>
          <a:stretch/>
        </p:blipFill>
        <p:spPr bwMode="auto">
          <a:xfrm>
            <a:off x="2555776" y="5157192"/>
            <a:ext cx="374084" cy="3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0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Xavier Pessoles\Desktop\Perso\CCP PSI\Sujet\Images_DAE\DAE_0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17531" r="54283" b="57469"/>
          <a:stretch/>
        </p:blipFill>
        <p:spPr bwMode="auto">
          <a:xfrm>
            <a:off x="611560" y="1484784"/>
            <a:ext cx="367211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Xavier Pessoles\Desktop\Perso\CCP PSI\Sujet\Images_DAE\DAE_03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17467" r="37496" b="57533"/>
          <a:stretch/>
        </p:blipFill>
        <p:spPr bwMode="auto">
          <a:xfrm>
            <a:off x="6734628" y="740229"/>
            <a:ext cx="36576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Xavier Pessoles\Desktop\Perso\CCP PSI\Sujet\Images_DAE\DAE_04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17855" r="37655" b="57591"/>
          <a:stretch/>
        </p:blipFill>
        <p:spPr bwMode="auto">
          <a:xfrm>
            <a:off x="4787731" y="4463143"/>
            <a:ext cx="3628571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Xavier Pessoles\Desktop\Perso\CCP PSI\Sujet\Images_DAE\DSC054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7" t="45797" r="5726" b="41033"/>
          <a:stretch/>
        </p:blipFill>
        <p:spPr bwMode="auto">
          <a:xfrm>
            <a:off x="4191000" y="2374901"/>
            <a:ext cx="15113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148064" y="2374901"/>
            <a:ext cx="288032" cy="334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C:\Users\Xavier Pessoles\Desktop\Perso\CCP PSI\Sujet\Images_DAE\DAE_01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5" r="96994" b="69426"/>
          <a:stretch/>
        </p:blipFill>
        <p:spPr bwMode="auto">
          <a:xfrm>
            <a:off x="395537" y="2943225"/>
            <a:ext cx="366464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1" b="72796"/>
          <a:stretch/>
        </p:blipFill>
        <p:spPr bwMode="auto">
          <a:xfrm>
            <a:off x="2051720" y="1700808"/>
            <a:ext cx="4287801" cy="265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59832" y="2883926"/>
            <a:ext cx="360040" cy="28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35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avier Pessoles\Desktop\Perso\CCP PSI\Sujet\DAE\FigMeca3D\Meca3D_0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4" r="70622" b="22598"/>
          <a:stretch/>
        </p:blipFill>
        <p:spPr bwMode="auto">
          <a:xfrm>
            <a:off x="5004048" y="3933056"/>
            <a:ext cx="3581816" cy="20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avier Pessoles\Desktop\Perso\CCP PSI\Sujet\DAE\FigMeca3D\Meca3D_04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30673" r="32308" b="33945"/>
          <a:stretch/>
        </p:blipFill>
        <p:spPr bwMode="auto">
          <a:xfrm>
            <a:off x="6516216" y="769223"/>
            <a:ext cx="2410778" cy="19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130034" y="2420888"/>
            <a:ext cx="2597864" cy="2785868"/>
            <a:chOff x="-1548680" y="620688"/>
            <a:chExt cx="4276578" cy="4586068"/>
          </a:xfrm>
        </p:grpSpPr>
        <p:pic>
          <p:nvPicPr>
            <p:cNvPr id="2053" name="Picture 5" descr="C:\Users\Xavier Pessoles\Desktop\Perso\CCP PSI\Sujet\DAE\FigMeca3D\Meca3D_05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4" t="30880" r="32699" b="22101"/>
            <a:stretch/>
          </p:blipFill>
          <p:spPr bwMode="auto">
            <a:xfrm>
              <a:off x="-1548680" y="620688"/>
              <a:ext cx="4276578" cy="458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828600" y="1913206"/>
              <a:ext cx="720080" cy="723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203848" y="261147"/>
            <a:ext cx="2856111" cy="2312981"/>
            <a:chOff x="3203848" y="261147"/>
            <a:chExt cx="2856111" cy="2312981"/>
          </a:xfrm>
        </p:grpSpPr>
        <p:pic>
          <p:nvPicPr>
            <p:cNvPr id="2051" name="Picture 3" descr="C:\Users\Xavier Pessoles\Desktop\Perso\CCP PSI\Sujet\DAE\FigMeca3D\Meca3D_03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68" t="30670" r="32340" b="33705"/>
            <a:stretch/>
          </p:blipFill>
          <p:spPr bwMode="auto">
            <a:xfrm>
              <a:off x="3203848" y="261147"/>
              <a:ext cx="2856111" cy="2312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288726" y="548680"/>
              <a:ext cx="635201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2536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2" t="52070" r="3" b="45166"/>
          <a:stretch/>
        </p:blipFill>
        <p:spPr bwMode="auto">
          <a:xfrm>
            <a:off x="0" y="260648"/>
            <a:ext cx="313962" cy="2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Xavier Pessoles\Desktop\Perso\CCP PSI\Sujet\DAE\FigMeca3D\Meca3D_07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4" t="29609" r="25236" b="32458"/>
          <a:stretch/>
        </p:blipFill>
        <p:spPr bwMode="auto">
          <a:xfrm>
            <a:off x="1259632" y="1505242"/>
            <a:ext cx="6035040" cy="369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Xavier Pessoles\Desktop\Perso\CCP PSI\Sujet\DAE\FigMeca3D\Meca3D_0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5" t="54220" b="41922"/>
          <a:stretch/>
        </p:blipFill>
        <p:spPr bwMode="auto">
          <a:xfrm>
            <a:off x="683568" y="260648"/>
            <a:ext cx="313962" cy="3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Xavier Pessoles\Desktop\Perso\CCP PSI\Sujet\DAE\FigMeca3D\Meca3D_08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r="79080" b="77067"/>
          <a:stretch/>
        </p:blipFill>
        <p:spPr bwMode="auto">
          <a:xfrm>
            <a:off x="2123728" y="5733256"/>
            <a:ext cx="2550551" cy="8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3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Xavier Pessoles\Desktop\Perso\CCP PSI\Sujet\DAE\FigMeca3D\Meca3D_09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87" r="72237" b="17217"/>
          <a:stretch/>
        </p:blipFill>
        <p:spPr bwMode="auto">
          <a:xfrm>
            <a:off x="1259632" y="2492896"/>
            <a:ext cx="3384868" cy="9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1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4830231" cy="427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2339752" y="2780928"/>
            <a:ext cx="108012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28120" y="245776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Moteur d’assistance </a:t>
            </a:r>
          </a:p>
          <a:p>
            <a:r>
              <a:rPr lang="fr-FR" sz="1200" dirty="0"/>
              <a:t>Embrayage électromagnétique intégré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547664" y="386656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Cardans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2339752" y="4005064"/>
            <a:ext cx="123252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339752" y="4005064"/>
            <a:ext cx="360040" cy="792088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64124" y="3249850"/>
            <a:ext cx="19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Transmission par Roue – Vis sans fin (Rapport de réduction 1/46)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339752" y="3573016"/>
            <a:ext cx="1440160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8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DAE\NEW IMAGES\Couple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60847"/>
            <a:ext cx="4591795" cy="39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83768" y="530120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au volant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483768" y="4793704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en sortie de colonne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695156" y="2271354"/>
            <a:ext cx="0" cy="3168352"/>
          </a:xfrm>
          <a:prstGeom prst="straightConnector1">
            <a:avLst/>
          </a:prstGeom>
          <a:ln w="28575">
            <a:solidFill>
              <a:srgbClr val="7030A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11960" y="3900769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Couple d’assistance</a:t>
            </a:r>
          </a:p>
        </p:txBody>
      </p:sp>
    </p:spTree>
    <p:extLst>
      <p:ext uri="{BB962C8B-B14F-4D97-AF65-F5344CB8AC3E}">
        <p14:creationId xmlns:p14="http://schemas.microsoft.com/office/powerpoint/2010/main" val="3226842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23528" y="2064898"/>
            <a:ext cx="5944564" cy="3325862"/>
            <a:chOff x="323528" y="2064898"/>
            <a:chExt cx="5944564" cy="33258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064898"/>
              <a:ext cx="4886143" cy="3325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Connecteur droit avec flèche 4"/>
            <p:cNvCxnSpPr>
              <a:stCxn id="6" idx="1"/>
            </p:cNvCxnSpPr>
            <p:nvPr/>
          </p:nvCxnSpPr>
          <p:spPr>
            <a:xfrm flipH="1">
              <a:off x="2339752" y="4287036"/>
              <a:ext cx="2056132" cy="235732"/>
            </a:xfrm>
            <a:prstGeom prst="straightConnector1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4395884" y="3779204"/>
              <a:ext cx="18722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Transmission pignon – crémaillère </a:t>
              </a:r>
            </a:p>
            <a:p>
              <a:endParaRPr lang="fr-FR" sz="1200" dirty="0"/>
            </a:p>
            <a:p>
              <a:r>
                <a:rPr lang="fr-FR" sz="1200" dirty="0"/>
                <a:t>Rayon primitif du pignon : 5,3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61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149733" y="597320"/>
            <a:ext cx="3078659" cy="16172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720" y="2214554"/>
            <a:ext cx="5544459" cy="456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366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bas 3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ACQUERIR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0" dirty="0">
                <a:solidFill>
                  <a:prstClr val="black"/>
                </a:solidFill>
                <a:latin typeface="Calibri"/>
              </a:rPr>
              <a:t>Capteurs de couples (jauges), capteurs de position angulaire (potentiomètres)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TRAITER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0" dirty="0">
                <a:solidFill>
                  <a:prstClr val="black"/>
                </a:solidFill>
                <a:latin typeface="Calibri"/>
              </a:rPr>
              <a:t>Carte de commande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Carte de commande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ALIMENTER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>
                <a:solidFill>
                  <a:prstClr val="black"/>
                </a:solidFill>
                <a:latin typeface="Calibri"/>
              </a:rPr>
              <a:t>Batterie de la voiture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Réseau</a:t>
            </a:r>
            <a:r>
              <a:rPr kumimoji="0" lang="fr-FR" sz="11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EDF pour le </a:t>
            </a:r>
            <a:r>
              <a:rPr kumimoji="0" lang="fr-FR" sz="11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syst</a:t>
            </a:r>
            <a:r>
              <a:rPr kumimoji="0" lang="fr-FR" sz="11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Hacheur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CONVERTIR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>
                <a:solidFill>
                  <a:prstClr val="black"/>
                </a:solidFill>
                <a:latin typeface="Calibri"/>
              </a:rPr>
              <a:t>Moteur électrique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TRANSMETTRE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kern="0" dirty="0">
                <a:solidFill>
                  <a:prstClr val="black"/>
                </a:solidFill>
                <a:latin typeface="Calibri"/>
              </a:rPr>
              <a:t>Roue vis sans fin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Pignon crémaillère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kern="0" dirty="0">
                <a:solidFill>
                  <a:prstClr val="black"/>
                </a:solidFill>
                <a:latin typeface="Calibri"/>
              </a:rPr>
              <a:t>Cardans</a:t>
            </a:r>
            <a:endParaRPr kumimoji="0" lang="fr-F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Orienter les roues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>
            <a:stCxn id="7" idx="3"/>
            <a:endCxn id="8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18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4" name="Connecteur droit 23"/>
          <p:cNvCxnSpPr>
            <a:stCxn id="10" idx="3"/>
            <a:endCxn id="11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5" name="Connecteur droit 24"/>
          <p:cNvCxnSpPr>
            <a:stCxn id="11" idx="3"/>
            <a:endCxn id="12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6" name="Connecteur droit 25"/>
          <p:cNvCxnSpPr>
            <a:stCxn id="12" idx="3"/>
            <a:endCxn id="13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7" name="Connecteur droit 26"/>
          <p:cNvCxnSpPr>
            <a:stCxn id="13" idx="3"/>
            <a:endCxn id="14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8" name="Connecteur droit 2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9" name="Connecteur droit 28"/>
          <p:cNvCxnSpPr/>
          <p:nvPr/>
        </p:nvCxnSpPr>
        <p:spPr>
          <a:xfrm flipV="1">
            <a:off x="8302419" y="-1"/>
            <a:ext cx="0" cy="277934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4" name="Flèche vers le bas 33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7172" y="4941168"/>
            <a:ext cx="1445293" cy="81934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électrique</a:t>
            </a:r>
          </a:p>
        </p:txBody>
      </p:sp>
      <p:cxnSp>
        <p:nvCxnSpPr>
          <p:cNvPr id="36" name="Connecteur droit 35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2304237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Energie é</a:t>
            </a: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lectrique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9" name="Rectangle 38"/>
          <p:cNvSpPr/>
          <p:nvPr/>
        </p:nvSpPr>
        <p:spPr>
          <a:xfrm>
            <a:off x="4409624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électrique</a:t>
            </a: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6455845" y="4939897"/>
            <a:ext cx="1445293" cy="41094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mécanique</a:t>
            </a:r>
          </a:p>
        </p:txBody>
      </p:sp>
      <p:cxnSp>
        <p:nvCxnSpPr>
          <p:cNvPr id="42" name="Connecteur droit 41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3626597" y="194056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14035" y="-243408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23727" y="30597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-1188640" y="105273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120330" y="5770523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961138" y="59152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Roues  non braquées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87961" y="576051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Roues braquées</a:t>
            </a:r>
          </a:p>
        </p:txBody>
      </p:sp>
    </p:spTree>
    <p:extLst>
      <p:ext uri="{BB962C8B-B14F-4D97-AF65-F5344CB8AC3E}">
        <p14:creationId xmlns:p14="http://schemas.microsoft.com/office/powerpoint/2010/main" val="354449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5" name="Connecteur droit 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c 7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7" name="Arc 1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llipse 19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26" name="Connecteur droit 25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" name="Connecteur droit 31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e 57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9" name="Groupe 58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62" name="Connecteur droit 6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65" name="Arc 6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67" name="Arc 6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60" name="Connecteur droit 59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69" name="Connecteur droit 68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eur droit 79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e 80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82" name="Rectangle 81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82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85" name="Rectangle 84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6" name="Connecteur droit 85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Connecteur droit 86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87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89" name="Rectangle 88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Connecteur droit 89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89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89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96" name="Connecteur droit 95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e 96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114" name="Connecteur droit 113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7" name="Arc 116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9" name="Arc 118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98" name="Connecteur droit 97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152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 100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108" name="Connecteur droit 10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1" name="Arc 11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3" name="Arc 11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2" name="Connecteur droit 101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 103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onnecteur droit 104"/>
            <p:cNvCxnSpPr>
              <a:stCxn id="152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c 119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2" name="ZoneTexte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Arc 122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4" name="Connecteur droit 123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ZoneTexte 126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7" name="ZoneTexte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8" name="ZoneText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9" name="ZoneTexte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140" name="ZoneTexte 139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143" name="ZoneTexte 142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144" name="ZoneTexte 143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145" name="ZoneTexte 144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146" name="ZoneTexte 145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47" name="Connecteur droit 146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Arc 148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149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Arc 150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151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ZoneTexte 15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  <p:sp>
        <p:nvSpPr>
          <p:cNvPr id="155" name="ZoneTexte 154"/>
          <p:cNvSpPr txBox="1"/>
          <p:nvPr/>
        </p:nvSpPr>
        <p:spPr>
          <a:xfrm>
            <a:off x="6192216" y="3271866"/>
            <a:ext cx="22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+ Réducteur Roue et Vis sans fin</a:t>
            </a:r>
          </a:p>
        </p:txBody>
      </p:sp>
    </p:spTree>
    <p:extLst>
      <p:ext uri="{BB962C8B-B14F-4D97-AF65-F5344CB8AC3E}">
        <p14:creationId xmlns:p14="http://schemas.microsoft.com/office/powerpoint/2010/main" val="238252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5" name="Connecteur droit 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c 7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7" name="Arc 1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llipse 19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26" name="Connecteur droit 25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" name="Connecteur droit 31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e 57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9" name="Groupe 58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62" name="Connecteur droit 6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65" name="Arc 6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67" name="Arc 6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60" name="Connecteur droit 59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69" name="Connecteur droit 68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eur droit 79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e 80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82" name="Rectangle 81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82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85" name="Rectangle 84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6" name="Connecteur droit 85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Connecteur droit 86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87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89" name="Rectangle 88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0" name="Connecteur droit 89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89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89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e 94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96" name="Connecteur droit 95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e 96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114" name="Connecteur droit 113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7" name="Arc 116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9" name="Arc 118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98" name="Connecteur droit 97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152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 100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108" name="Connecteur droit 107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1" name="Arc 110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113" name="Arc 112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2" name="Connecteur droit 101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 103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onnecteur droit 104"/>
            <p:cNvCxnSpPr>
              <a:stCxn id="152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c 119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2" name="ZoneTexte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Arc 122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140" name="ZoneTexte 139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143" name="ZoneTexte 142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144" name="ZoneTexte 143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145" name="ZoneTexte 144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146" name="ZoneTexte 145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47" name="Connecteur droit 146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Arc 148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Ellipse 149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Arc 150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151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ZoneTexte 15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60901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51520" y="166789"/>
          <a:ext cx="619268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6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Caractéristiques</a:t>
                      </a:r>
                      <a:r>
                        <a:rPr lang="fr-FR" sz="1200" baseline="0" dirty="0"/>
                        <a:t> électriques</a:t>
                      </a:r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Tension nominale</a:t>
                      </a:r>
                      <a:r>
                        <a:rPr lang="fr-FR" sz="1200" b="1" baseline="0" dirty="0"/>
                        <a:t> du moteur à courant continu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12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Tension d’utilisation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10 – 16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Courant</a:t>
                      </a:r>
                      <a:r>
                        <a:rPr lang="fr-FR" sz="1200" b="1" baseline="0" dirty="0"/>
                        <a:t> nominal moteur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25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Couple nominal</a:t>
                      </a:r>
                      <a:r>
                        <a:rPr lang="fr-FR" sz="1200" b="1" baseline="0" dirty="0"/>
                        <a:t> moteur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0,81 Nm à 1450 tr/min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Coefficient de couple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0,0328</a:t>
                      </a:r>
                      <a:r>
                        <a:rPr lang="fr-FR" sz="1200" baseline="0" dirty="0"/>
                        <a:t> Nm/A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Coefficient</a:t>
                      </a:r>
                      <a:r>
                        <a:rPr lang="fr-FR" sz="1200" b="1" baseline="0" dirty="0"/>
                        <a:t> de vitesse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0,0327 V/rad/s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968"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Résistance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0,218 </a:t>
                      </a:r>
                      <a:r>
                        <a:rPr lang="el-GR" sz="1050" dirty="0">
                          <a:latin typeface="Calibri"/>
                        </a:rPr>
                        <a:t>Ω</a:t>
                      </a:r>
                      <a:r>
                        <a:rPr lang="fr-FR" sz="1050" dirty="0">
                          <a:latin typeface="Calibri"/>
                        </a:rPr>
                        <a:t> à 20°C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Inductance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0,7 </a:t>
                      </a:r>
                      <a:r>
                        <a:rPr lang="fr-FR" sz="1050" dirty="0" err="1"/>
                        <a:t>mH</a:t>
                      </a:r>
                      <a:r>
                        <a:rPr lang="fr-FR" sz="1050" dirty="0"/>
                        <a:t> à 120 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Fréquence de commande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18,5</a:t>
                      </a:r>
                      <a:r>
                        <a:rPr lang="fr-FR" sz="1050" baseline="0" dirty="0"/>
                        <a:t> ± 1,5 kHz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Résistance de la bobine d’embrayage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14,7 </a:t>
                      </a:r>
                      <a:r>
                        <a:rPr lang="fr-FR" sz="1050" baseline="0" dirty="0"/>
                        <a:t>± 1 </a:t>
                      </a:r>
                      <a:r>
                        <a:rPr lang="el-GR" sz="1050" baseline="0" dirty="0">
                          <a:latin typeface="Calibri"/>
                        </a:rPr>
                        <a:t>Ω</a:t>
                      </a:r>
                      <a:r>
                        <a:rPr lang="fr-FR" sz="1050" baseline="0" dirty="0">
                          <a:latin typeface="Calibri"/>
                        </a:rPr>
                        <a:t> à 20°C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Couple</a:t>
                      </a:r>
                      <a:r>
                        <a:rPr lang="fr-FR" sz="1050" b="1" baseline="0" dirty="0"/>
                        <a:t> d’embrayage</a:t>
                      </a:r>
                      <a:endParaRPr lang="fr-F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/>
                        <a:t>1,08</a:t>
                      </a:r>
                      <a:r>
                        <a:rPr lang="fr-FR" sz="1050" baseline="0" dirty="0"/>
                        <a:t> Nm mini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Capteur</a:t>
                      </a:r>
                      <a:r>
                        <a:rPr lang="fr-FR" sz="1050" b="1" baseline="0" dirty="0"/>
                        <a:t> de couple</a:t>
                      </a:r>
                      <a:endParaRPr lang="fr-F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Sans contact : 0 à 7Nm ;</a:t>
                      </a:r>
                      <a:r>
                        <a:rPr lang="fr-FR" sz="1050" baseline="0" dirty="0"/>
                        <a:t> 8V; -30 à 80°C</a:t>
                      </a:r>
                      <a:endParaRPr lang="fr-F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Température de fonctionnement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-30 à 80°C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804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/>
                        <a:t>Protection thermique moteur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dirty="0"/>
                        <a:t>-1,5 A par 20s.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74485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4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808085" y="4265646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27267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49995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472120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1" name="Connecteur droit 10"/>
          <p:cNvCxnSpPr>
            <a:stCxn id="7" idx="4"/>
            <a:endCxn id="3" idx="2"/>
          </p:cNvCxnSpPr>
          <p:nvPr/>
        </p:nvCxnSpPr>
        <p:spPr>
          <a:xfrm>
            <a:off x="2399310" y="3645782"/>
            <a:ext cx="1949272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4" idx="4"/>
            <a:endCxn id="3" idx="1"/>
          </p:cNvCxnSpPr>
          <p:nvPr/>
        </p:nvCxnSpPr>
        <p:spPr>
          <a:xfrm>
            <a:off x="4033115" y="4715706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4033115" y="3579872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722733" y="3420752"/>
            <a:ext cx="625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673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648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922180" y="3420752"/>
            <a:ext cx="57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8" idx="4"/>
            <a:endCxn id="3" idx="6"/>
          </p:cNvCxnSpPr>
          <p:nvPr/>
        </p:nvCxnSpPr>
        <p:spPr>
          <a:xfrm flipH="1">
            <a:off x="4798642" y="3645782"/>
            <a:ext cx="1926341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(</m:t>
                    </m:r>
                    <m:r>
                      <a:rPr lang="fr-FR" sz="1000" b="0" i="1" smtClean="0">
                        <a:latin typeface="Cambria Math"/>
                      </a:rPr>
                      <m:t>𝐵</m:t>
                    </m:r>
                    <m:r>
                      <a:rPr lang="fr-FR" sz="1000" b="0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ZoneTexte 101"/>
              <p:cNvSpPr txBox="1"/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2" name="ZoneTexte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422383" y="280039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83" y="2800390"/>
                <a:ext cx="105224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/>
              <p:cNvSpPr txBox="1"/>
              <p:nvPr/>
            </p:nvSpPr>
            <p:spPr>
              <a:xfrm>
                <a:off x="5672737" y="2788101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D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6" name="ZoneTexte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737" y="2788101"/>
                <a:ext cx="1052246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blipFill rotWithShape="1"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/>
              <p:cNvSpPr txBox="1"/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8" name="ZoneTexte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Éclair 110"/>
          <p:cNvSpPr/>
          <p:nvPr/>
        </p:nvSpPr>
        <p:spPr>
          <a:xfrm rot="14645360">
            <a:off x="3807223" y="5082546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/>
          <p:cNvSpPr txBox="1"/>
          <p:nvPr/>
        </p:nvSpPr>
        <p:spPr>
          <a:xfrm>
            <a:off x="2971580" y="5685161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moteur</a:t>
            </a:r>
          </a:p>
        </p:txBody>
      </p:sp>
      <p:sp>
        <p:nvSpPr>
          <p:cNvPr id="113" name="Éclair 112"/>
          <p:cNvSpPr/>
          <p:nvPr/>
        </p:nvSpPr>
        <p:spPr>
          <a:xfrm rot="14645360">
            <a:off x="1798143" y="3530451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962500" y="4133066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p:sp>
        <p:nvSpPr>
          <p:cNvPr id="115" name="Éclair 114"/>
          <p:cNvSpPr/>
          <p:nvPr/>
        </p:nvSpPr>
        <p:spPr>
          <a:xfrm rot="6954640" flipH="1">
            <a:off x="6999972" y="3556947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ZoneTexte 115"/>
          <p:cNvSpPr txBox="1"/>
          <p:nvPr/>
        </p:nvSpPr>
        <p:spPr>
          <a:xfrm>
            <a:off x="7002324" y="4144979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</p:spTree>
    <p:extLst>
      <p:ext uri="{BB962C8B-B14F-4D97-AF65-F5344CB8AC3E}">
        <p14:creationId xmlns:p14="http://schemas.microsoft.com/office/powerpoint/2010/main" val="2202159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 flipH="1">
            <a:off x="6729960" y="1878981"/>
            <a:ext cx="201241" cy="469875"/>
            <a:chOff x="1392840" y="2659169"/>
            <a:chExt cx="201241" cy="469875"/>
          </a:xfrm>
        </p:grpSpPr>
        <p:cxnSp>
          <p:nvCxnSpPr>
            <p:cNvPr id="175" name="Connecteur droit 174"/>
            <p:cNvCxnSpPr/>
            <p:nvPr/>
          </p:nvCxnSpPr>
          <p:spPr>
            <a:xfrm flipV="1">
              <a:off x="1593106" y="2737496"/>
              <a:ext cx="1" cy="318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/>
            <p:cNvCxnSpPr/>
            <p:nvPr/>
          </p:nvCxnSpPr>
          <p:spPr>
            <a:xfrm flipV="1">
              <a:off x="1409445" y="2676409"/>
              <a:ext cx="0" cy="33479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Arc 178"/>
            <p:cNvSpPr/>
            <p:nvPr/>
          </p:nvSpPr>
          <p:spPr>
            <a:xfrm>
              <a:off x="1393957" y="2659169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Arc 180"/>
            <p:cNvSpPr/>
            <p:nvPr/>
          </p:nvSpPr>
          <p:spPr>
            <a:xfrm>
              <a:off x="1392840" y="2960254"/>
              <a:ext cx="200124" cy="168790"/>
            </a:xfrm>
            <a:prstGeom prst="arc">
              <a:avLst>
                <a:gd name="adj1" fmla="val 12637509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3" name="ZoneTexte 272"/>
          <p:cNvSpPr txBox="1"/>
          <p:nvPr/>
        </p:nvSpPr>
        <p:spPr>
          <a:xfrm>
            <a:off x="6822300" y="1268712"/>
            <a:ext cx="531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(4’)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177" name="Connecteur droit 176"/>
          <p:cNvCxnSpPr/>
          <p:nvPr/>
        </p:nvCxnSpPr>
        <p:spPr>
          <a:xfrm flipV="1">
            <a:off x="5381371" y="2187523"/>
            <a:ext cx="646583" cy="121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 flipV="1">
            <a:off x="3277424" y="2311521"/>
            <a:ext cx="1325613" cy="248568"/>
          </a:xfrm>
          <a:prstGeom prst="line">
            <a:avLst/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1054838" y="2580243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971521" y="2046375"/>
            <a:ext cx="167500" cy="540072"/>
            <a:chOff x="971521" y="1898796"/>
            <a:chExt cx="167500" cy="540072"/>
          </a:xfrm>
        </p:grpSpPr>
        <p:cxnSp>
          <p:nvCxnSpPr>
            <p:cNvPr id="24" name="Connecteur droit 23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7" name="Arc 26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29" name="Arc 28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8" name="Ellipse 87"/>
          <p:cNvSpPr/>
          <p:nvPr/>
        </p:nvSpPr>
        <p:spPr>
          <a:xfrm rot="5400000">
            <a:off x="3401828" y="1755601"/>
            <a:ext cx="900120" cy="466418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1440706" y="2585096"/>
            <a:ext cx="1" cy="3182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1055271" y="1924291"/>
            <a:ext cx="0" cy="1670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 flipV="1">
            <a:off x="881508" y="1866351"/>
            <a:ext cx="173764" cy="57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V="1">
            <a:off x="1441680" y="2464737"/>
            <a:ext cx="880018" cy="165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321698" y="2194700"/>
            <a:ext cx="167500" cy="540072"/>
            <a:chOff x="971521" y="1898796"/>
            <a:chExt cx="167500" cy="540072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971521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39020" y="1988808"/>
              <a:ext cx="0" cy="36004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/>
          </p:nvSpPr>
          <p:spPr>
            <a:xfrm>
              <a:off x="971521" y="1943802"/>
              <a:ext cx="167499" cy="90012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48" name="Arc 47"/>
            <p:cNvSpPr/>
            <p:nvPr/>
          </p:nvSpPr>
          <p:spPr>
            <a:xfrm flipV="1">
              <a:off x="971521" y="2303850"/>
              <a:ext cx="167500" cy="90012"/>
            </a:xfrm>
            <a:prstGeom prst="arc">
              <a:avLst>
                <a:gd name="adj1" fmla="val 10910480"/>
                <a:gd name="adj2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971522" y="1898796"/>
              <a:ext cx="167499" cy="900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0" name="Arc 49"/>
            <p:cNvSpPr/>
            <p:nvPr/>
          </p:nvSpPr>
          <p:spPr>
            <a:xfrm flipV="1">
              <a:off x="971521" y="2348856"/>
              <a:ext cx="167500" cy="90012"/>
            </a:xfrm>
            <a:prstGeom prst="arc">
              <a:avLst>
                <a:gd name="adj1" fmla="val 9948005"/>
                <a:gd name="adj2" fmla="val 790601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7" name="Connecteur droit 86"/>
          <p:cNvCxnSpPr/>
          <p:nvPr/>
        </p:nvCxnSpPr>
        <p:spPr>
          <a:xfrm flipV="1">
            <a:off x="2405447" y="2734772"/>
            <a:ext cx="1" cy="1114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flipV="1">
            <a:off x="2405448" y="2072616"/>
            <a:ext cx="0" cy="1670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2405447" y="2711221"/>
            <a:ext cx="720094" cy="1350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V="1">
            <a:off x="3067858" y="2480283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H="1" flipV="1">
            <a:off x="3067504" y="276760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3067858" y="2505605"/>
            <a:ext cx="0" cy="2633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H="1" flipV="1">
            <a:off x="3067858" y="2498432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 flipV="1">
            <a:off x="3183932" y="2636507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3175822" y="2618859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 flipV="1">
            <a:off x="3175136" y="248028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H="1" flipV="1">
            <a:off x="3291897" y="2627507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331889" y="2604607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flipH="1" flipV="1">
            <a:off x="3170755" y="248033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 flipV="1">
            <a:off x="3210747" y="2457438"/>
            <a:ext cx="26841" cy="819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 flipH="1" flipV="1">
            <a:off x="3236626" y="2459465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 flipV="1">
            <a:off x="3352700" y="2590539"/>
            <a:ext cx="49144" cy="92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>
            <a:off x="3224417" y="2464736"/>
            <a:ext cx="702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flipH="1" flipV="1">
            <a:off x="3285770" y="245461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H="1" flipV="1">
            <a:off x="3401844" y="2603588"/>
            <a:ext cx="39993" cy="6225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 flipV="1">
            <a:off x="3421840" y="2642686"/>
            <a:ext cx="116074" cy="217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flipV="1">
            <a:off x="3183578" y="2693441"/>
            <a:ext cx="1146006" cy="2148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flipV="1">
            <a:off x="4309757" y="2426405"/>
            <a:ext cx="0" cy="2848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H="1" flipV="1">
            <a:off x="4193683" y="2281263"/>
            <a:ext cx="116074" cy="145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flipV="1">
            <a:off x="4193683" y="2289536"/>
            <a:ext cx="0" cy="26331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4193683" y="2546520"/>
            <a:ext cx="116074" cy="14692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 flipV="1">
            <a:off x="3067858" y="2542597"/>
            <a:ext cx="1125825" cy="225007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e 179"/>
          <p:cNvGrpSpPr/>
          <p:nvPr/>
        </p:nvGrpSpPr>
        <p:grpSpPr>
          <a:xfrm rot="19944108">
            <a:off x="4273444" y="1577654"/>
            <a:ext cx="1266716" cy="2092447"/>
            <a:chOff x="3851890" y="1988069"/>
            <a:chExt cx="1266716" cy="2092447"/>
          </a:xfrm>
        </p:grpSpPr>
        <p:grpSp>
          <p:nvGrpSpPr>
            <p:cNvPr id="51" name="Groupe 50"/>
            <p:cNvGrpSpPr/>
            <p:nvPr/>
          </p:nvGrpSpPr>
          <p:grpSpPr>
            <a:xfrm rot="9231718">
              <a:off x="4420154" y="2995525"/>
              <a:ext cx="167500" cy="540072"/>
              <a:chOff x="971521" y="1898796"/>
              <a:chExt cx="167500" cy="540072"/>
            </a:xfrm>
          </p:grpSpPr>
          <p:cxnSp>
            <p:nvCxnSpPr>
              <p:cNvPr id="52" name="Connecteur droit 51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  <a:noFill/>
                </a:endParaRPr>
              </a:p>
            </p:txBody>
          </p:sp>
          <p:sp>
            <p:nvSpPr>
              <p:cNvPr id="55" name="Arc 54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9" name="Connecteur droit 88"/>
            <p:cNvCxnSpPr/>
            <p:nvPr/>
          </p:nvCxnSpPr>
          <p:spPr>
            <a:xfrm flipH="1" flipV="1">
              <a:off x="3851890" y="1988069"/>
              <a:ext cx="518296" cy="10350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/>
            <p:nvPr/>
          </p:nvCxnSpPr>
          <p:spPr>
            <a:xfrm rot="1655892" flipH="1" flipV="1">
              <a:off x="4445638" y="3595102"/>
              <a:ext cx="672968" cy="48541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e 175"/>
          <p:cNvGrpSpPr/>
          <p:nvPr/>
        </p:nvGrpSpPr>
        <p:grpSpPr>
          <a:xfrm>
            <a:off x="4960026" y="2183075"/>
            <a:ext cx="421345" cy="313535"/>
            <a:chOff x="5288836" y="1917450"/>
            <a:chExt cx="421345" cy="313535"/>
          </a:xfrm>
        </p:grpSpPr>
        <p:cxnSp>
          <p:nvCxnSpPr>
            <p:cNvPr id="146" name="Connecteur droit 145"/>
            <p:cNvCxnSpPr/>
            <p:nvPr/>
          </p:nvCxnSpPr>
          <p:spPr>
            <a:xfrm flipV="1">
              <a:off x="5290177" y="198418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/>
            <p:cNvCxnSpPr/>
            <p:nvPr/>
          </p:nvCxnSpPr>
          <p:spPr>
            <a:xfrm flipH="1" flipV="1">
              <a:off x="5288837" y="1984189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eur droit 152"/>
            <p:cNvCxnSpPr/>
            <p:nvPr/>
          </p:nvCxnSpPr>
          <p:spPr>
            <a:xfrm flipV="1">
              <a:off x="5288836" y="1921898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/>
            <p:nvPr/>
          </p:nvCxnSpPr>
          <p:spPr>
            <a:xfrm>
              <a:off x="5293146" y="1986412"/>
              <a:ext cx="53727" cy="23453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/>
            <p:nvPr/>
          </p:nvCxnSpPr>
          <p:spPr>
            <a:xfrm flipH="1" flipV="1">
              <a:off x="5288836" y="2158414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>
            <a:xfrm flipV="1">
              <a:off x="5348295" y="2047369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>
            <a:xfrm flipV="1">
              <a:off x="5346873" y="1986412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>
            <a:xfrm flipV="1">
              <a:off x="5346873" y="2152823"/>
              <a:ext cx="363308" cy="6812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 flipH="1" flipV="1">
              <a:off x="5652144" y="1917450"/>
              <a:ext cx="58037" cy="7257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/>
            <p:cNvCxnSpPr/>
            <p:nvPr/>
          </p:nvCxnSpPr>
          <p:spPr>
            <a:xfrm flipV="1">
              <a:off x="5710181" y="1986412"/>
              <a:ext cx="0" cy="1784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172"/>
            <p:cNvCxnSpPr/>
            <p:nvPr/>
          </p:nvCxnSpPr>
          <p:spPr>
            <a:xfrm flipH="1">
              <a:off x="5293146" y="2056760"/>
              <a:ext cx="55149" cy="108091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Connecteur droit 131"/>
          <p:cNvCxnSpPr/>
          <p:nvPr/>
        </p:nvCxnSpPr>
        <p:spPr>
          <a:xfrm flipV="1">
            <a:off x="4298349" y="2379276"/>
            <a:ext cx="685958" cy="1286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e 181"/>
          <p:cNvGrpSpPr/>
          <p:nvPr/>
        </p:nvGrpSpPr>
        <p:grpSpPr>
          <a:xfrm rot="5400000">
            <a:off x="627144" y="1791933"/>
            <a:ext cx="359968" cy="148760"/>
            <a:chOff x="1344635" y="4134565"/>
            <a:chExt cx="359968" cy="148760"/>
          </a:xfrm>
        </p:grpSpPr>
        <p:sp>
          <p:nvSpPr>
            <p:cNvPr id="183" name="Rectangle 182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4" name="Connecteur droit 183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e 184"/>
          <p:cNvGrpSpPr/>
          <p:nvPr/>
        </p:nvGrpSpPr>
        <p:grpSpPr>
          <a:xfrm>
            <a:off x="4809060" y="3515083"/>
            <a:ext cx="359968" cy="148760"/>
            <a:chOff x="1344635" y="4134565"/>
            <a:chExt cx="359968" cy="148760"/>
          </a:xfrm>
        </p:grpSpPr>
        <p:sp>
          <p:nvSpPr>
            <p:cNvPr id="186" name="Rectangle 185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7" name="Connecteur droit 186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8" name="Connecteur droit 187"/>
          <p:cNvCxnSpPr/>
          <p:nvPr/>
        </p:nvCxnSpPr>
        <p:spPr>
          <a:xfrm flipV="1">
            <a:off x="4989044" y="2908331"/>
            <a:ext cx="0" cy="6106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e 189"/>
          <p:cNvGrpSpPr/>
          <p:nvPr/>
        </p:nvGrpSpPr>
        <p:grpSpPr>
          <a:xfrm rot="20895875">
            <a:off x="5616625" y="2683245"/>
            <a:ext cx="359968" cy="148760"/>
            <a:chOff x="1344635" y="4134565"/>
            <a:chExt cx="359968" cy="148760"/>
          </a:xfrm>
        </p:grpSpPr>
        <p:sp>
          <p:nvSpPr>
            <p:cNvPr id="191" name="Rectangle 190"/>
            <p:cNvSpPr/>
            <p:nvPr/>
          </p:nvSpPr>
          <p:spPr>
            <a:xfrm>
              <a:off x="1344635" y="4134565"/>
              <a:ext cx="359968" cy="148760"/>
            </a:xfrm>
            <a:prstGeom prst="rect">
              <a:avLst/>
            </a:prstGeom>
            <a:pattFill prst="ltUpDiag">
              <a:fgClr>
                <a:srgbClr val="7030A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2" name="Connecteur droit 191"/>
            <p:cNvCxnSpPr/>
            <p:nvPr/>
          </p:nvCxnSpPr>
          <p:spPr>
            <a:xfrm>
              <a:off x="1344635" y="4145658"/>
              <a:ext cx="35996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Connecteur droit 196"/>
          <p:cNvCxnSpPr/>
          <p:nvPr/>
        </p:nvCxnSpPr>
        <p:spPr>
          <a:xfrm flipV="1">
            <a:off x="5225167" y="2510562"/>
            <a:ext cx="516989" cy="969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198"/>
          <p:cNvCxnSpPr>
            <a:stCxn id="191" idx="0"/>
          </p:cNvCxnSpPr>
          <p:nvPr/>
        </p:nvCxnSpPr>
        <p:spPr>
          <a:xfrm>
            <a:off x="5781481" y="2684800"/>
            <a:ext cx="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203"/>
          <p:cNvCxnSpPr>
            <a:stCxn id="191" idx="0"/>
          </p:cNvCxnSpPr>
          <p:nvPr/>
        </p:nvCxnSpPr>
        <p:spPr>
          <a:xfrm flipH="1" flipV="1">
            <a:off x="5748262" y="2502048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/>
          <p:cNvCxnSpPr/>
          <p:nvPr/>
        </p:nvCxnSpPr>
        <p:spPr>
          <a:xfrm flipH="1" flipV="1">
            <a:off x="5191948" y="2439852"/>
            <a:ext cx="33219" cy="1827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e 242"/>
          <p:cNvGrpSpPr/>
          <p:nvPr/>
        </p:nvGrpSpPr>
        <p:grpSpPr>
          <a:xfrm flipH="1">
            <a:off x="5942987" y="870126"/>
            <a:ext cx="1756450" cy="1307490"/>
            <a:chOff x="1564888" y="3351996"/>
            <a:chExt cx="1756450" cy="1307490"/>
          </a:xfrm>
        </p:grpSpPr>
        <p:cxnSp>
          <p:nvCxnSpPr>
            <p:cNvPr id="208" name="Connecteur droit 207"/>
            <p:cNvCxnSpPr/>
            <p:nvPr/>
          </p:nvCxnSpPr>
          <p:spPr>
            <a:xfrm flipV="1">
              <a:off x="1886978" y="4245910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e 208"/>
            <p:cNvGrpSpPr/>
            <p:nvPr/>
          </p:nvGrpSpPr>
          <p:grpSpPr>
            <a:xfrm>
              <a:off x="1803661" y="3712042"/>
              <a:ext cx="167500" cy="540072"/>
              <a:chOff x="971521" y="1898796"/>
              <a:chExt cx="167500" cy="540072"/>
            </a:xfrm>
          </p:grpSpPr>
          <p:cxnSp>
            <p:nvCxnSpPr>
              <p:cNvPr id="210" name="Connecteur droit 20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Ellipse 21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3" name="Arc 21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4" name="Ellipse 21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15" name="Arc 21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5" name="Connecteur droit 224"/>
            <p:cNvCxnSpPr/>
            <p:nvPr/>
          </p:nvCxnSpPr>
          <p:spPr>
            <a:xfrm flipV="1">
              <a:off x="1887411" y="3589958"/>
              <a:ext cx="0" cy="16709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/>
            <p:nvPr/>
          </p:nvCxnSpPr>
          <p:spPr>
            <a:xfrm flipH="1" flipV="1">
              <a:off x="1713648" y="3532018"/>
              <a:ext cx="173764" cy="579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>
              <a:stCxn id="189" idx="2"/>
            </p:cNvCxnSpPr>
            <p:nvPr/>
          </p:nvCxnSpPr>
          <p:spPr>
            <a:xfrm flipV="1">
              <a:off x="2514264" y="4277983"/>
              <a:ext cx="639574" cy="2675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e 228"/>
            <p:cNvGrpSpPr/>
            <p:nvPr/>
          </p:nvGrpSpPr>
          <p:grpSpPr>
            <a:xfrm>
              <a:off x="3153838" y="4007946"/>
              <a:ext cx="167500" cy="540072"/>
              <a:chOff x="971521" y="1898796"/>
              <a:chExt cx="167500" cy="540072"/>
            </a:xfrm>
          </p:grpSpPr>
          <p:cxnSp>
            <p:nvCxnSpPr>
              <p:cNvPr id="230" name="Connecteur droit 229"/>
              <p:cNvCxnSpPr/>
              <p:nvPr/>
            </p:nvCxnSpPr>
            <p:spPr>
              <a:xfrm>
                <a:off x="971521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eur droit 230"/>
              <p:cNvCxnSpPr/>
              <p:nvPr/>
            </p:nvCxnSpPr>
            <p:spPr>
              <a:xfrm>
                <a:off x="1139020" y="1988808"/>
                <a:ext cx="0" cy="36004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Ellipse 231"/>
              <p:cNvSpPr/>
              <p:nvPr/>
            </p:nvSpPr>
            <p:spPr>
              <a:xfrm>
                <a:off x="971521" y="1943802"/>
                <a:ext cx="167499" cy="90012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3" name="Arc 232"/>
              <p:cNvSpPr/>
              <p:nvPr/>
            </p:nvSpPr>
            <p:spPr>
              <a:xfrm flipV="1">
                <a:off x="971521" y="2303850"/>
                <a:ext cx="167500" cy="90012"/>
              </a:xfrm>
              <a:prstGeom prst="arc">
                <a:avLst>
                  <a:gd name="adj1" fmla="val 10910480"/>
                  <a:gd name="adj2" fmla="val 0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4" name="Ellipse 233"/>
              <p:cNvSpPr/>
              <p:nvPr/>
            </p:nvSpPr>
            <p:spPr>
              <a:xfrm>
                <a:off x="971522" y="1898796"/>
                <a:ext cx="167499" cy="9001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noFill/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 flipV="1">
                <a:off x="971521" y="2348856"/>
                <a:ext cx="167500" cy="90012"/>
              </a:xfrm>
              <a:prstGeom prst="arc">
                <a:avLst>
                  <a:gd name="adj1" fmla="val 9948005"/>
                  <a:gd name="adj2" fmla="val 790601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38" name="Connecteur droit 237"/>
            <p:cNvCxnSpPr/>
            <p:nvPr/>
          </p:nvCxnSpPr>
          <p:spPr>
            <a:xfrm flipV="1">
              <a:off x="3237587" y="4548018"/>
              <a:ext cx="1" cy="1114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238"/>
            <p:cNvCxnSpPr/>
            <p:nvPr/>
          </p:nvCxnSpPr>
          <p:spPr>
            <a:xfrm flipV="1">
              <a:off x="3237588" y="3885862"/>
              <a:ext cx="0" cy="16709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e 239"/>
            <p:cNvGrpSpPr/>
            <p:nvPr/>
          </p:nvGrpSpPr>
          <p:grpSpPr>
            <a:xfrm rot="5400000">
              <a:off x="1459284" y="3457600"/>
              <a:ext cx="359968" cy="148760"/>
              <a:chOff x="1344635" y="4134565"/>
              <a:chExt cx="359968" cy="148760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2" name="Connecteur droit 241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Connecteur droit 215"/>
            <p:cNvCxnSpPr>
              <a:stCxn id="189" idx="7"/>
            </p:cNvCxnSpPr>
            <p:nvPr/>
          </p:nvCxnSpPr>
          <p:spPr>
            <a:xfrm flipH="1" flipV="1">
              <a:off x="1887411" y="4007948"/>
              <a:ext cx="486414" cy="4793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Arc 244"/>
          <p:cNvSpPr/>
          <p:nvPr/>
        </p:nvSpPr>
        <p:spPr>
          <a:xfrm>
            <a:off x="5605258" y="3018526"/>
            <a:ext cx="468000" cy="900000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00B05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ZoneTexte 246"/>
              <p:cNvSpPr txBox="1"/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7" name="ZoneTexte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87" y="3266130"/>
                <a:ext cx="531428" cy="404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ZoneTexte 247"/>
              <p:cNvSpPr txBox="1"/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8" name="ZoneTexte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" y="2934197"/>
                <a:ext cx="466538" cy="404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Arc 248"/>
          <p:cNvSpPr/>
          <p:nvPr/>
        </p:nvSpPr>
        <p:spPr>
          <a:xfrm rot="5400000">
            <a:off x="903784" y="2652260"/>
            <a:ext cx="234762" cy="451464"/>
          </a:xfrm>
          <a:prstGeom prst="arc">
            <a:avLst>
              <a:gd name="adj1" fmla="val 13065822"/>
              <a:gd name="adj2" fmla="val 6257617"/>
            </a:avLst>
          </a:prstGeom>
          <a:ln w="28575">
            <a:solidFill>
              <a:srgbClr val="7030A0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50" name="Connecteur droit 249"/>
          <p:cNvCxnSpPr/>
          <p:nvPr/>
        </p:nvCxnSpPr>
        <p:spPr>
          <a:xfrm flipH="1">
            <a:off x="1659641" y="4149096"/>
            <a:ext cx="745806" cy="1590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/>
          <p:cNvCxnSpPr/>
          <p:nvPr/>
        </p:nvCxnSpPr>
        <p:spPr>
          <a:xfrm>
            <a:off x="2401432" y="4149096"/>
            <a:ext cx="515126" cy="3600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eur droit 254"/>
          <p:cNvCxnSpPr/>
          <p:nvPr/>
        </p:nvCxnSpPr>
        <p:spPr>
          <a:xfrm flipV="1">
            <a:off x="2405448" y="3441143"/>
            <a:ext cx="0" cy="7045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ZoneTexte 258"/>
              <p:cNvSpPr txBox="1"/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9" name="ZoneTexte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90" y="4109046"/>
                <a:ext cx="3679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2951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ZoneTexte 259"/>
              <p:cNvSpPr txBox="1"/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0" name="ZoneTexte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39" y="4342178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22951" r="-27869"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ZoneTexte 260"/>
              <p:cNvSpPr txBox="1"/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1" name="ZoneTexte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02" y="3283860"/>
                <a:ext cx="35375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23333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ZoneTexte 261"/>
          <p:cNvSpPr txBox="1"/>
          <p:nvPr/>
        </p:nvSpPr>
        <p:spPr>
          <a:xfrm>
            <a:off x="4800873" y="3647604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3" name="ZoneTexte 262"/>
          <p:cNvSpPr txBox="1"/>
          <p:nvPr/>
        </p:nvSpPr>
        <p:spPr>
          <a:xfrm>
            <a:off x="375348" y="1767880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4" name="ZoneTexte 263"/>
          <p:cNvSpPr txBox="1"/>
          <p:nvPr/>
        </p:nvSpPr>
        <p:spPr>
          <a:xfrm>
            <a:off x="5930422" y="259514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5" name="ZoneTexte 264"/>
          <p:cNvSpPr txBox="1"/>
          <p:nvPr/>
        </p:nvSpPr>
        <p:spPr>
          <a:xfrm>
            <a:off x="7699438" y="948313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7030A0"/>
                </a:solidFill>
              </a:rPr>
              <a:t>(0)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66" name="ZoneTexte 265"/>
          <p:cNvSpPr txBox="1"/>
          <p:nvPr/>
        </p:nvSpPr>
        <p:spPr>
          <a:xfrm>
            <a:off x="5261457" y="315305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50"/>
                </a:solidFill>
              </a:rPr>
              <a:t>(1)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2830623" y="215045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00B0F0"/>
                </a:solidFill>
              </a:rPr>
              <a:t>(2)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269" name="ZoneTexte 268"/>
          <p:cNvSpPr txBox="1"/>
          <p:nvPr/>
        </p:nvSpPr>
        <p:spPr>
          <a:xfrm>
            <a:off x="1781587" y="222496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0" name="ZoneTexte 269"/>
          <p:cNvSpPr txBox="1"/>
          <p:nvPr/>
        </p:nvSpPr>
        <p:spPr>
          <a:xfrm>
            <a:off x="6192216" y="1538750"/>
            <a:ext cx="412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FFC000"/>
                </a:solidFill>
              </a:rPr>
              <a:t>(3’)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1139020" y="205961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C00000"/>
                </a:solidFill>
              </a:rPr>
              <a:t>(4)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4620809" y="2782745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A</a:t>
            </a:r>
            <a:endParaRPr lang="fr-FR" sz="1600" i="1" dirty="0"/>
          </a:p>
        </p:txBody>
      </p:sp>
      <p:sp>
        <p:nvSpPr>
          <p:cNvPr id="275" name="ZoneTexte 274"/>
          <p:cNvSpPr txBox="1"/>
          <p:nvPr/>
        </p:nvSpPr>
        <p:spPr>
          <a:xfrm>
            <a:off x="4963206" y="194785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B</a:t>
            </a:r>
            <a:endParaRPr lang="fr-FR" sz="1600" i="1" dirty="0"/>
          </a:p>
        </p:txBody>
      </p:sp>
      <p:sp>
        <p:nvSpPr>
          <p:cNvPr id="276" name="ZoneTexte 275"/>
          <p:cNvSpPr txBox="1"/>
          <p:nvPr/>
        </p:nvSpPr>
        <p:spPr>
          <a:xfrm>
            <a:off x="2523918" y="23297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</a:t>
            </a:r>
            <a:endParaRPr lang="fr-FR" sz="1600" i="1" dirty="0"/>
          </a:p>
        </p:txBody>
      </p:sp>
      <p:sp>
        <p:nvSpPr>
          <p:cNvPr id="277" name="ZoneTexte 276"/>
          <p:cNvSpPr txBox="1"/>
          <p:nvPr/>
        </p:nvSpPr>
        <p:spPr>
          <a:xfrm>
            <a:off x="1349801" y="262750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</a:t>
            </a:r>
            <a:endParaRPr lang="fr-FR" sz="1600" i="1" dirty="0"/>
          </a:p>
        </p:txBody>
      </p:sp>
      <p:sp>
        <p:nvSpPr>
          <p:cNvPr id="278" name="ZoneTexte 277"/>
          <p:cNvSpPr txBox="1"/>
          <p:nvPr/>
        </p:nvSpPr>
        <p:spPr>
          <a:xfrm>
            <a:off x="627064" y="2204297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</a:t>
            </a:r>
            <a:endParaRPr lang="fr-FR" sz="1600" i="1" dirty="0"/>
          </a:p>
        </p:txBody>
      </p:sp>
      <p:sp>
        <p:nvSpPr>
          <p:cNvPr id="279" name="ZoneTexte 278"/>
          <p:cNvSpPr txBox="1"/>
          <p:nvPr/>
        </p:nvSpPr>
        <p:spPr>
          <a:xfrm>
            <a:off x="5593372" y="168023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C’</a:t>
            </a:r>
            <a:endParaRPr lang="fr-FR" sz="1600" i="1" dirty="0"/>
          </a:p>
        </p:txBody>
      </p:sp>
      <p:sp>
        <p:nvSpPr>
          <p:cNvPr id="280" name="ZoneTexte 279"/>
          <p:cNvSpPr txBox="1"/>
          <p:nvPr/>
        </p:nvSpPr>
        <p:spPr>
          <a:xfrm>
            <a:off x="6908132" y="1998221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D’</a:t>
            </a:r>
            <a:endParaRPr lang="fr-FR" sz="1600" i="1" dirty="0"/>
          </a:p>
        </p:txBody>
      </p:sp>
      <p:sp>
        <p:nvSpPr>
          <p:cNvPr id="281" name="ZoneTexte 280"/>
          <p:cNvSpPr txBox="1"/>
          <p:nvPr/>
        </p:nvSpPr>
        <p:spPr>
          <a:xfrm>
            <a:off x="7504895" y="1419096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E’</a:t>
            </a:r>
            <a:endParaRPr lang="fr-FR" sz="1600" i="1" dirty="0"/>
          </a:p>
        </p:txBody>
      </p:sp>
      <p:cxnSp>
        <p:nvCxnSpPr>
          <p:cNvPr id="164" name="Connecteur droit 163"/>
          <p:cNvCxnSpPr/>
          <p:nvPr/>
        </p:nvCxnSpPr>
        <p:spPr>
          <a:xfrm flipV="1">
            <a:off x="1257045" y="2524009"/>
            <a:ext cx="0" cy="3347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H="1" flipV="1">
            <a:off x="1055271" y="2342280"/>
            <a:ext cx="232148" cy="2902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/>
          <p:cNvSpPr/>
          <p:nvPr/>
        </p:nvSpPr>
        <p:spPr>
          <a:xfrm>
            <a:off x="1241557" y="2506769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1267534" y="2578191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Arc 173"/>
          <p:cNvSpPr/>
          <p:nvPr/>
        </p:nvSpPr>
        <p:spPr>
          <a:xfrm>
            <a:off x="1240440" y="2807854"/>
            <a:ext cx="200124" cy="168790"/>
          </a:xfrm>
          <a:prstGeom prst="arc">
            <a:avLst>
              <a:gd name="adj1" fmla="val 12637509"/>
              <a:gd name="adj2" fmla="val 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9" name="Ellipse 188"/>
          <p:cNvSpPr/>
          <p:nvPr/>
        </p:nvSpPr>
        <p:spPr>
          <a:xfrm>
            <a:off x="6750061" y="1981348"/>
            <a:ext cx="164535" cy="16453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ZoneTexte 192"/>
          <p:cNvSpPr txBox="1"/>
          <p:nvPr/>
        </p:nvSpPr>
        <p:spPr>
          <a:xfrm>
            <a:off x="3467421" y="2214300"/>
            <a:ext cx="36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5746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808085" y="4265646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27267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49995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472120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1" name="Connecteur droit 10"/>
          <p:cNvCxnSpPr>
            <a:stCxn id="7" idx="4"/>
            <a:endCxn id="3" idx="2"/>
          </p:cNvCxnSpPr>
          <p:nvPr/>
        </p:nvCxnSpPr>
        <p:spPr>
          <a:xfrm>
            <a:off x="2399310" y="3645782"/>
            <a:ext cx="1949272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4" idx="4"/>
            <a:endCxn id="3" idx="1"/>
          </p:cNvCxnSpPr>
          <p:nvPr/>
        </p:nvCxnSpPr>
        <p:spPr>
          <a:xfrm>
            <a:off x="4033115" y="4715706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4033115" y="3579872"/>
            <a:ext cx="381377" cy="68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722733" y="3420752"/>
            <a:ext cx="625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673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648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922180" y="3420752"/>
            <a:ext cx="57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8" idx="4"/>
            <a:endCxn id="3" idx="6"/>
          </p:cNvCxnSpPr>
          <p:nvPr/>
        </p:nvCxnSpPr>
        <p:spPr>
          <a:xfrm flipH="1">
            <a:off x="4798642" y="3645782"/>
            <a:ext cx="1926341" cy="191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(</m:t>
                    </m:r>
                    <m:r>
                      <a:rPr lang="fr-FR" sz="1000" b="0" i="1" smtClean="0">
                        <a:latin typeface="Cambria Math"/>
                      </a:rPr>
                      <m:t>𝐵</m:t>
                    </m:r>
                    <m:r>
                      <a:rPr lang="fr-FR" sz="1000" b="0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ZoneTexte 101"/>
              <p:cNvSpPr txBox="1"/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𝐸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2" name="ZoneTexte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67" y="4455738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422383" y="2708904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83" y="2708904"/>
                <a:ext cx="1052246" cy="553998"/>
              </a:xfrm>
              <a:prstGeom prst="rect">
                <a:avLst/>
              </a:prstGeom>
              <a:blipFill rotWithShape="1">
                <a:blip r:embed="rId5"/>
                <a:stretch>
                  <a:fillRect r="-11561"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24" y="3676806"/>
                <a:ext cx="1052246" cy="553998"/>
              </a:xfrm>
              <a:prstGeom prst="rect">
                <a:avLst/>
              </a:prstGeom>
              <a:blipFill rotWithShape="1">
                <a:blip r:embed="rId8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/>
              <p:cNvSpPr txBox="1"/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Pivot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108" name="ZoneTexte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36" y="4854955"/>
                <a:ext cx="105224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Éclair 110"/>
          <p:cNvSpPr/>
          <p:nvPr/>
        </p:nvSpPr>
        <p:spPr>
          <a:xfrm rot="14645360">
            <a:off x="3807223" y="5082546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/>
          <p:cNvSpPr txBox="1"/>
          <p:nvPr/>
        </p:nvSpPr>
        <p:spPr>
          <a:xfrm>
            <a:off x="2971580" y="5685161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moteur</a:t>
            </a:r>
          </a:p>
        </p:txBody>
      </p:sp>
      <p:sp>
        <p:nvSpPr>
          <p:cNvPr id="113" name="Éclair 112"/>
          <p:cNvSpPr/>
          <p:nvPr/>
        </p:nvSpPr>
        <p:spPr>
          <a:xfrm rot="14645360">
            <a:off x="1798143" y="3530451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962500" y="4133066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p:sp>
        <p:nvSpPr>
          <p:cNvPr id="115" name="Éclair 114"/>
          <p:cNvSpPr/>
          <p:nvPr/>
        </p:nvSpPr>
        <p:spPr>
          <a:xfrm rot="6954640" flipH="1">
            <a:off x="6999972" y="3556947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ZoneTexte 115"/>
          <p:cNvSpPr txBox="1"/>
          <p:nvPr/>
        </p:nvSpPr>
        <p:spPr>
          <a:xfrm>
            <a:off x="7002324" y="4144979"/>
            <a:ext cx="10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Couple résistant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684943" y="2726068"/>
                <a:ext cx="10522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𝐷</m:t>
                    </m:r>
                    <m:r>
                      <a:rPr lang="fr-FR" sz="10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43" y="2726068"/>
                <a:ext cx="1052246" cy="70788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861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4348582" y="5335570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4" name="Ellipse 3"/>
          <p:cNvSpPr/>
          <p:nvPr/>
        </p:nvSpPr>
        <p:spPr>
          <a:xfrm>
            <a:off x="3773743" y="4363781"/>
            <a:ext cx="450060" cy="4500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Ellipse 4"/>
          <p:cNvSpPr/>
          <p:nvPr/>
        </p:nvSpPr>
        <p:spPr>
          <a:xfrm>
            <a:off x="4348582" y="3195722"/>
            <a:ext cx="450060" cy="4500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3497703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1802799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6950013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4’</a:t>
            </a:r>
          </a:p>
        </p:txBody>
      </p:sp>
      <p:sp>
        <p:nvSpPr>
          <p:cNvPr id="9" name="Ellipse 8"/>
          <p:cNvSpPr/>
          <p:nvPr/>
        </p:nvSpPr>
        <p:spPr>
          <a:xfrm>
            <a:off x="5117876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3’</a:t>
            </a:r>
          </a:p>
        </p:txBody>
      </p:sp>
      <p:cxnSp>
        <p:nvCxnSpPr>
          <p:cNvPr id="15" name="Connecteur droit 14"/>
          <p:cNvCxnSpPr>
            <a:stCxn id="5" idx="3"/>
            <a:endCxn id="4" idx="0"/>
          </p:cNvCxnSpPr>
          <p:nvPr/>
        </p:nvCxnSpPr>
        <p:spPr>
          <a:xfrm flipH="1">
            <a:off x="3998773" y="3579872"/>
            <a:ext cx="415719" cy="783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5" idx="2"/>
            <a:endCxn id="6" idx="6"/>
          </p:cNvCxnSpPr>
          <p:nvPr/>
        </p:nvCxnSpPr>
        <p:spPr>
          <a:xfrm flipH="1">
            <a:off x="3947763" y="3420752"/>
            <a:ext cx="400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5" idx="6"/>
            <a:endCxn id="9" idx="2"/>
          </p:cNvCxnSpPr>
          <p:nvPr/>
        </p:nvCxnSpPr>
        <p:spPr>
          <a:xfrm>
            <a:off x="4798642" y="3420752"/>
            <a:ext cx="319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252859" y="3420752"/>
            <a:ext cx="1244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8" idx="2"/>
            <a:endCxn id="9" idx="6"/>
          </p:cNvCxnSpPr>
          <p:nvPr/>
        </p:nvCxnSpPr>
        <p:spPr>
          <a:xfrm flipH="1">
            <a:off x="5567936" y="3420752"/>
            <a:ext cx="1382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5" idx="4"/>
            <a:endCxn id="3" idx="0"/>
          </p:cNvCxnSpPr>
          <p:nvPr/>
        </p:nvCxnSpPr>
        <p:spPr>
          <a:xfrm>
            <a:off x="4573612" y="3645782"/>
            <a:ext cx="0" cy="168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4610110" y="4065591"/>
                <a:ext cx="1573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Glissière de direction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(</m:t>
                    </m:r>
                    <m:r>
                      <a:rPr lang="fr-FR" sz="1400" b="1" i="1" smtClean="0">
                        <a:latin typeface="Cambria Math"/>
                      </a:rPr>
                      <m:t>𝑩</m:t>
                    </m:r>
                    <m:r>
                      <a:rPr lang="fr-FR" sz="1400" b="1" i="1" smtClean="0">
                        <a:latin typeface="Cambria Math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fr-FR" sz="1400" b="1" i="1" smtClean="0">
                        <a:latin typeface="Cambria Math"/>
                      </a:rPr>
                      <m:t>)</m:t>
                    </m:r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10" y="4065591"/>
                <a:ext cx="157359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775" t="-1163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227582" y="2518186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82" y="2518186"/>
                <a:ext cx="1052246" cy="954107"/>
              </a:xfrm>
              <a:prstGeom prst="rect">
                <a:avLst/>
              </a:prstGeom>
              <a:blipFill rotWithShape="1">
                <a:blip r:embed="rId3"/>
                <a:stretch>
                  <a:fillRect t="-637" r="-2890" b="-5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</m:t>
                    </m:r>
                  </m:oMath>
                </a14:m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82" y="2795185"/>
                <a:ext cx="105224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Pivot de centre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</m:t>
                    </m:r>
                    <m:r>
                      <a:rPr lang="fr-FR" sz="1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fr-FR" sz="1000" dirty="0">
                    <a:solidFill>
                      <a:schemeClr val="bg1">
                        <a:lumMod val="50000"/>
                      </a:schemeClr>
                    </a:solidFill>
                  </a:rPr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endParaRPr lang="fr-FR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8" y="2795185"/>
                <a:ext cx="105224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2895517" y="3850147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Liaison ponctuelle de 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17" y="3850147"/>
                <a:ext cx="1052246" cy="954107"/>
              </a:xfrm>
              <a:prstGeom prst="rect">
                <a:avLst/>
              </a:prstGeom>
              <a:blipFill rotWithShape="1">
                <a:blip r:embed="rId6"/>
                <a:stretch>
                  <a:fillRect l="-1734" t="-641" r="-28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012192" y="2520509"/>
                <a:ext cx="10522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  <m:r>
                      <a:rPr lang="fr-FR" sz="1400" b="1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92" y="2520509"/>
                <a:ext cx="1052246" cy="954107"/>
              </a:xfrm>
              <a:prstGeom prst="rect">
                <a:avLst/>
              </a:prstGeom>
              <a:blipFill rotWithShape="1">
                <a:blip r:embed="rId7"/>
                <a:stretch>
                  <a:fillRect t="-637" r="-2890" b="-5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lipse 34"/>
          <p:cNvSpPr/>
          <p:nvPr/>
        </p:nvSpPr>
        <p:spPr>
          <a:xfrm>
            <a:off x="3087210" y="2667453"/>
            <a:ext cx="3014994" cy="1297160"/>
          </a:xfrm>
          <a:prstGeom prst="ellipse">
            <a:avLst/>
          </a:prstGeom>
          <a:noFill/>
          <a:ln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3849886" y="1688726"/>
            <a:ext cx="15204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Efforts internes au système isolé </a:t>
            </a:r>
            <a:r>
              <a:rPr lang="fr-FR" sz="1100" dirty="0">
                <a:solidFill>
                  <a:schemeClr val="tx1"/>
                </a:solidFill>
                <a:latin typeface="Cambria"/>
              </a:rPr>
              <a:t>⇨</a:t>
            </a:r>
            <a:r>
              <a:rPr lang="fr-FR" sz="1100" dirty="0">
                <a:solidFill>
                  <a:schemeClr val="tx1"/>
                </a:solidFill>
              </a:rPr>
              <a:t> à ne pas prendre en compte</a:t>
            </a:r>
          </a:p>
        </p:txBody>
      </p:sp>
      <p:cxnSp>
        <p:nvCxnSpPr>
          <p:cNvPr id="39" name="Connecteur droit avec flèche 38"/>
          <p:cNvCxnSpPr>
            <a:stCxn id="46" idx="2"/>
            <a:endCxn id="104" idx="0"/>
          </p:cNvCxnSpPr>
          <p:nvPr/>
        </p:nvCxnSpPr>
        <p:spPr>
          <a:xfrm flipH="1">
            <a:off x="4030605" y="2288890"/>
            <a:ext cx="579505" cy="506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46" idx="2"/>
            <a:endCxn id="105" idx="0"/>
          </p:cNvCxnSpPr>
          <p:nvPr/>
        </p:nvCxnSpPr>
        <p:spPr>
          <a:xfrm>
            <a:off x="4610110" y="2288890"/>
            <a:ext cx="472741" cy="506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5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3213803" y="4333691"/>
            <a:ext cx="450060" cy="4500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6" name="Ellipse 5"/>
          <p:cNvSpPr/>
          <p:nvPr/>
        </p:nvSpPr>
        <p:spPr>
          <a:xfrm>
            <a:off x="4372772" y="3195722"/>
            <a:ext cx="450060" cy="4500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2174280" y="3195722"/>
            <a:ext cx="450060" cy="4500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4</a:t>
            </a:r>
          </a:p>
        </p:txBody>
      </p:sp>
      <p:cxnSp>
        <p:nvCxnSpPr>
          <p:cNvPr id="11" name="Connecteur droit 10"/>
          <p:cNvCxnSpPr>
            <a:stCxn id="7" idx="4"/>
            <a:endCxn id="3" idx="1"/>
          </p:cNvCxnSpPr>
          <p:nvPr/>
        </p:nvCxnSpPr>
        <p:spPr>
          <a:xfrm>
            <a:off x="2399310" y="3645782"/>
            <a:ext cx="880403" cy="753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7" idx="6"/>
            <a:endCxn id="6" idx="2"/>
          </p:cNvCxnSpPr>
          <p:nvPr/>
        </p:nvCxnSpPr>
        <p:spPr>
          <a:xfrm>
            <a:off x="2624340" y="3420752"/>
            <a:ext cx="174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2259660" y="4306410"/>
                <a:ext cx="10522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Pivot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𝑬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60" y="4306410"/>
                <a:ext cx="1052246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1744" t="-820"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2936376" y="2616572"/>
                <a:ext cx="150230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Sphère – cylindre de centre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fr-FR" sz="1400" b="1" dirty="0"/>
                  <a:t> d’axe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1" i="1" smtClean="0">
                            <a:latin typeface="Cambria Math"/>
                          </a:rPr>
                          <m:t>𝒛</m:t>
                        </m:r>
                      </m:e>
                    </m:acc>
                  </m:oMath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76" y="2616572"/>
                <a:ext cx="1502306" cy="738664"/>
              </a:xfrm>
              <a:prstGeom prst="rect">
                <a:avLst/>
              </a:prstGeom>
              <a:blipFill rotWithShape="1">
                <a:blip r:embed="rId3"/>
                <a:stretch>
                  <a:fillRect l="-407" t="-826" r="-2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Éclair 112"/>
          <p:cNvSpPr/>
          <p:nvPr/>
        </p:nvSpPr>
        <p:spPr>
          <a:xfrm rot="14645360">
            <a:off x="1700705" y="4007054"/>
            <a:ext cx="320889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/>
          <p:cNvSpPr txBox="1"/>
          <p:nvPr/>
        </p:nvSpPr>
        <p:spPr>
          <a:xfrm>
            <a:off x="701484" y="4082534"/>
            <a:ext cx="115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Couple résistant</a:t>
            </a:r>
          </a:p>
        </p:txBody>
      </p:sp>
      <p:sp>
        <p:nvSpPr>
          <p:cNvPr id="10" name="Ellipse 9"/>
          <p:cNvSpPr/>
          <p:nvPr/>
        </p:nvSpPr>
        <p:spPr>
          <a:xfrm>
            <a:off x="1750730" y="2785374"/>
            <a:ext cx="1297160" cy="1297160"/>
          </a:xfrm>
          <a:prstGeom prst="ellipse">
            <a:avLst/>
          </a:prstGeom>
          <a:noFill/>
          <a:ln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51920" y="2256858"/>
            <a:ext cx="1052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Pesanteur</a:t>
            </a:r>
          </a:p>
        </p:txBody>
      </p:sp>
      <p:sp>
        <p:nvSpPr>
          <p:cNvPr id="39" name="Éclair 38"/>
          <p:cNvSpPr/>
          <p:nvPr/>
        </p:nvSpPr>
        <p:spPr>
          <a:xfrm rot="16479003" flipH="1">
            <a:off x="1343804" y="2457218"/>
            <a:ext cx="369006" cy="637868"/>
          </a:xfrm>
          <a:prstGeom prst="lightningBol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683568" y="522968"/>
            <a:ext cx="4680520" cy="2472823"/>
            <a:chOff x="683568" y="522968"/>
            <a:chExt cx="4680520" cy="2472823"/>
          </a:xfrm>
        </p:grpSpPr>
        <p:sp>
          <p:nvSpPr>
            <p:cNvPr id="4" name="Rectangle 3"/>
            <p:cNvSpPr/>
            <p:nvPr/>
          </p:nvSpPr>
          <p:spPr>
            <a:xfrm>
              <a:off x="2411760" y="1268760"/>
              <a:ext cx="1440160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Orienter les roues</a:t>
              </a:r>
            </a:p>
          </p:txBody>
        </p:sp>
        <p:cxnSp>
          <p:nvCxnSpPr>
            <p:cNvPr id="6" name="Connecteur droit avec flèche 5"/>
            <p:cNvCxnSpPr>
              <a:endCxn id="4" idx="2"/>
            </p:cNvCxnSpPr>
            <p:nvPr/>
          </p:nvCxnSpPr>
          <p:spPr>
            <a:xfrm flipV="1">
              <a:off x="3131840" y="170080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979712" y="1484784"/>
              <a:ext cx="43204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>
              <a:off x="3851920" y="1484784"/>
              <a:ext cx="43204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2771800" y="98072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3491880" y="980728"/>
              <a:ext cx="0" cy="2880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 12" descr="ANd9GcQ5tYt3kiMWUULs3pwnbbQGcMEmDpuiCJ6PZf_-_RZpiWYlGUEyM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212" y="522968"/>
              <a:ext cx="25717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Texte 13"/>
            <p:cNvSpPr txBox="1"/>
            <p:nvPr/>
          </p:nvSpPr>
          <p:spPr>
            <a:xfrm>
              <a:off x="2447764" y="744201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Énergie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915816" y="620688"/>
              <a:ext cx="115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Vitesse du véhicule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83568" y="1353979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Roues non braquées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211960" y="1353979"/>
              <a:ext cx="115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Roues braquées</a:t>
              </a: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1" y="1873349"/>
              <a:ext cx="1440159" cy="756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ZoneTexte 18"/>
            <p:cNvSpPr txBox="1"/>
            <p:nvPr/>
          </p:nvSpPr>
          <p:spPr>
            <a:xfrm>
              <a:off x="2411760" y="2564904"/>
              <a:ext cx="1440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Direction à Assistance Électrique</a:t>
              </a:r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611560" y="476672"/>
            <a:ext cx="4824536" cy="2592288"/>
          </a:xfrm>
          <a:prstGeom prst="roundRect">
            <a:avLst>
              <a:gd name="adj" fmla="val 873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41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79" r="10346" b="12233"/>
          <a:stretch>
            <a:fillRect/>
          </a:stretch>
        </p:blipFill>
        <p:spPr bwMode="auto">
          <a:xfrm>
            <a:off x="1000100" y="1285860"/>
            <a:ext cx="221457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/>
          <p:nvPr/>
        </p:nvSpPr>
        <p:spPr>
          <a:xfrm>
            <a:off x="2643174" y="2161214"/>
            <a:ext cx="321006" cy="35719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571868" y="1714488"/>
            <a:ext cx="1643074" cy="85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Pour allumer la DAE, appuyer sur le bouton vert situé sur le côté du système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rot="5400000">
            <a:off x="3214678" y="2143116"/>
            <a:ext cx="714380" cy="1588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6" idx="1"/>
            <a:endCxn id="5" idx="6"/>
          </p:cNvCxnSpPr>
          <p:nvPr/>
        </p:nvCxnSpPr>
        <p:spPr>
          <a:xfrm rot="10800000" flipV="1">
            <a:off x="2964180" y="2143115"/>
            <a:ext cx="607688" cy="196693"/>
          </a:xfrm>
          <a:prstGeom prst="straightConnector1">
            <a:avLst/>
          </a:prstGeom>
          <a:ln w="19050">
            <a:solidFill>
              <a:schemeClr val="tx2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3197" y="4643446"/>
            <a:ext cx="6465139" cy="3246724"/>
            <a:chOff x="1464447" y="2214554"/>
            <a:chExt cx="6465139" cy="3246724"/>
          </a:xfrm>
        </p:grpSpPr>
        <p:sp>
          <p:nvSpPr>
            <p:cNvPr id="18" name="Arc 17"/>
            <p:cNvSpPr/>
            <p:nvPr/>
          </p:nvSpPr>
          <p:spPr>
            <a:xfrm flipH="1" flipV="1">
              <a:off x="1464447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16"/>
            <p:cNvSpPr/>
            <p:nvPr/>
          </p:nvSpPr>
          <p:spPr>
            <a:xfrm rot="3705787" flipV="1">
              <a:off x="3964776" y="3890588"/>
              <a:ext cx="2643206" cy="498174"/>
            </a:xfrm>
            <a:prstGeom prst="arc">
              <a:avLst>
                <a:gd name="adj1" fmla="val 10601761"/>
                <a:gd name="adj2" fmla="val 13056605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5"/>
            <p:cNvSpPr/>
            <p:nvPr/>
          </p:nvSpPr>
          <p:spPr>
            <a:xfrm flipV="1">
              <a:off x="5286380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826659" y="2786058"/>
              <a:ext cx="1857388" cy="5695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Direction Assistée Électrique</a:t>
              </a:r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2500298" y="3355650"/>
              <a:ext cx="4510110" cy="430520"/>
              <a:chOff x="2500298" y="3355650"/>
              <a:chExt cx="4510110" cy="430520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250029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Normes</a:t>
                </a: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571500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Batterie  </a:t>
                </a:r>
                <a:r>
                  <a:rPr lang="fr-FR" sz="900" dirty="0"/>
                  <a:t>ou Réseau EDF</a:t>
                </a:r>
                <a:endParaRPr lang="fr-FR" sz="1200" dirty="0"/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4107653" y="3712860"/>
              <a:ext cx="1295400" cy="4305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Milieu ambiant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433750" y="2718996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FP1</a:t>
              </a:r>
            </a:p>
          </p:txBody>
        </p:sp>
        <p:sp>
          <p:nvSpPr>
            <p:cNvPr id="13" name="Arc 12"/>
            <p:cNvSpPr/>
            <p:nvPr/>
          </p:nvSpPr>
          <p:spPr>
            <a:xfrm flipV="1">
              <a:off x="3433750" y="2359322"/>
              <a:ext cx="2643206" cy="498174"/>
            </a:xfrm>
            <a:prstGeom prst="arc">
              <a:avLst>
                <a:gd name="adj1" fmla="val 10601761"/>
                <a:gd name="adj2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2645553" y="2214554"/>
              <a:ext cx="4219600" cy="430520"/>
              <a:chOff x="2500298" y="2214554"/>
              <a:chExt cx="4219600" cy="430520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25002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Conducteur</a:t>
                </a: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54244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Roues</a:t>
                </a:r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3859999" y="33556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FC1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714876" y="33695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FC2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6628" y="33834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3197" y="4643446"/>
            <a:ext cx="6465139" cy="3246724"/>
            <a:chOff x="1464447" y="2214554"/>
            <a:chExt cx="6465139" cy="3246724"/>
          </a:xfrm>
        </p:grpSpPr>
        <p:sp>
          <p:nvSpPr>
            <p:cNvPr id="18" name="Arc 17"/>
            <p:cNvSpPr/>
            <p:nvPr/>
          </p:nvSpPr>
          <p:spPr>
            <a:xfrm flipH="1" flipV="1">
              <a:off x="1464447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16"/>
            <p:cNvSpPr/>
            <p:nvPr/>
          </p:nvSpPr>
          <p:spPr>
            <a:xfrm rot="3705787" flipV="1">
              <a:off x="3964776" y="3890588"/>
              <a:ext cx="2643206" cy="498174"/>
            </a:xfrm>
            <a:prstGeom prst="arc">
              <a:avLst>
                <a:gd name="adj1" fmla="val 10601761"/>
                <a:gd name="adj2" fmla="val 13056605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5"/>
            <p:cNvSpPr/>
            <p:nvPr/>
          </p:nvSpPr>
          <p:spPr>
            <a:xfrm flipV="1">
              <a:off x="5286380" y="2995995"/>
              <a:ext cx="2643206" cy="498174"/>
            </a:xfrm>
            <a:prstGeom prst="arc">
              <a:avLst>
                <a:gd name="adj1" fmla="val 10601761"/>
                <a:gd name="adj2" fmla="val 14455447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826659" y="2786058"/>
              <a:ext cx="1857388" cy="5695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Direction Assistée Électrique</a:t>
              </a:r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2500298" y="3355650"/>
              <a:ext cx="4510110" cy="430520"/>
              <a:chOff x="2500298" y="3355650"/>
              <a:chExt cx="4510110" cy="430520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250029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Normes</a:t>
                </a: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5715008" y="3355650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Batterie  </a:t>
                </a:r>
                <a:r>
                  <a:rPr lang="fr-FR" sz="900" dirty="0"/>
                  <a:t>ou Réseau EDF</a:t>
                </a:r>
                <a:endParaRPr lang="fr-FR" sz="1200" dirty="0"/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4107653" y="3712860"/>
              <a:ext cx="1295400" cy="4305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Milieu ambiant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433750" y="2718996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FP1</a:t>
              </a:r>
            </a:p>
          </p:txBody>
        </p:sp>
        <p:sp>
          <p:nvSpPr>
            <p:cNvPr id="13" name="Arc 12"/>
            <p:cNvSpPr/>
            <p:nvPr/>
          </p:nvSpPr>
          <p:spPr>
            <a:xfrm flipV="1">
              <a:off x="3433750" y="2359322"/>
              <a:ext cx="2643206" cy="498174"/>
            </a:xfrm>
            <a:prstGeom prst="arc">
              <a:avLst>
                <a:gd name="adj1" fmla="val 10601761"/>
                <a:gd name="adj2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2645553" y="2214554"/>
              <a:ext cx="4219600" cy="430520"/>
              <a:chOff x="2500298" y="2214554"/>
              <a:chExt cx="4219600" cy="430520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25002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Conducteur</a:t>
                </a: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5424498" y="2214554"/>
                <a:ext cx="1295400" cy="4305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Roues</a:t>
                </a:r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3859999" y="33556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FC1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714876" y="33695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FC2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6628" y="3383450"/>
              <a:ext cx="426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FC3</a:t>
              </a: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/>
        </p:nvGraphicFramePr>
        <p:xfrm>
          <a:off x="903098" y="0"/>
          <a:ext cx="666229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29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Exigences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Critères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Niveaux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Flexibilité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Orienter les roues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pivotement de la roue gauche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-39° à 30°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± 1°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pivotement de la roue droite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+39° à -30°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Angle de braquage</a:t>
                      </a:r>
                      <a:r>
                        <a:rPr lang="fr-FR" sz="1200" baseline="0" dirty="0"/>
                        <a:t> entre 2 trottoirs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9,8</a:t>
                      </a:r>
                      <a:r>
                        <a:rPr lang="fr-FR" sz="1200" baseline="0" dirty="0"/>
                        <a:t> m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0,2</a:t>
                      </a:r>
                      <a:r>
                        <a:rPr lang="fr-FR" sz="1200" baseline="0" dirty="0"/>
                        <a:t> m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Couple maximum au volant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 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Seuil</a:t>
                      </a:r>
                      <a:r>
                        <a:rPr lang="fr-FR" sz="1200" baseline="0" dirty="0"/>
                        <a:t> de désactivation de l’assistance à l’accélération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74 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</a:t>
                      </a:r>
                      <a:r>
                        <a:rPr lang="fr-FR" sz="1200" baseline="0" dirty="0"/>
                        <a:t> km/h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Seuil</a:t>
                      </a:r>
                      <a:r>
                        <a:rPr lang="fr-FR" sz="1200" baseline="0" dirty="0"/>
                        <a:t> d’activation de l’assistance à la décélération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68 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± 1</a:t>
                      </a:r>
                      <a:r>
                        <a:rPr lang="fr-FR" sz="1200" baseline="0" dirty="0"/>
                        <a:t> km/h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Lois d’assistance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Suivant courbes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Puissance consommée par le moteur d’assistance en ligne droite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Puissance consommée par le moteur d’assistance pour une vitesse supérieure à 80km/h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Respecter les normes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r>
                        <a:rPr lang="fr-FR" sz="1200" dirty="0"/>
                        <a:t>Résister au milieu ambiant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7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Être alimenté</a:t>
                      </a:r>
                      <a:r>
                        <a:rPr lang="fr-FR" sz="1200" baseline="0" dirty="0"/>
                        <a:t> en électricité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Puissance délivrée par la batterie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3840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Maxi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avier Pessoles\Desktop\Perso\CCP PSI\Sujet\Images_DAE\DSC054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/>
          <a:stretch/>
        </p:blipFill>
        <p:spPr bwMode="auto">
          <a:xfrm>
            <a:off x="611560" y="1412776"/>
            <a:ext cx="5400000" cy="31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2915816" y="1308771"/>
            <a:ext cx="5070009" cy="1375965"/>
            <a:chOff x="2915816" y="1308771"/>
            <a:chExt cx="5070009" cy="1375965"/>
          </a:xfrm>
        </p:grpSpPr>
        <p:sp>
          <p:nvSpPr>
            <p:cNvPr id="5" name="Ellipse 4"/>
            <p:cNvSpPr/>
            <p:nvPr/>
          </p:nvSpPr>
          <p:spPr>
            <a:xfrm>
              <a:off x="2915816" y="2327546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342751" y="1308771"/>
              <a:ext cx="1643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Potentiomètre permettant de régler la vitesse de véhicule</a:t>
              </a:r>
            </a:p>
          </p:txBody>
        </p:sp>
        <p:cxnSp>
          <p:nvCxnSpPr>
            <p:cNvPr id="7" name="Connecteur droit avec flèche 6"/>
            <p:cNvCxnSpPr>
              <a:stCxn id="6" idx="1"/>
              <a:endCxn id="5" idx="7"/>
            </p:cNvCxnSpPr>
            <p:nvPr/>
          </p:nvCxnSpPr>
          <p:spPr>
            <a:xfrm flipH="1">
              <a:off x="3189812" y="1631937"/>
              <a:ext cx="3152939" cy="74791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>
              <a:off x="6344339" y="1358080"/>
              <a:ext cx="0" cy="547712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3419872" y="2376039"/>
            <a:ext cx="4565953" cy="2133713"/>
            <a:chOff x="3419872" y="1688057"/>
            <a:chExt cx="4565953" cy="2133713"/>
          </a:xfrm>
        </p:grpSpPr>
        <p:sp>
          <p:nvSpPr>
            <p:cNvPr id="15" name="Ellipse 14"/>
            <p:cNvSpPr/>
            <p:nvPr/>
          </p:nvSpPr>
          <p:spPr>
            <a:xfrm>
              <a:off x="3419872" y="1688057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342751" y="3317082"/>
              <a:ext cx="1643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Activation du moteur électrique d’assistance </a:t>
              </a:r>
            </a:p>
          </p:txBody>
        </p:sp>
        <p:cxnSp>
          <p:nvCxnSpPr>
            <p:cNvPr id="17" name="Connecteur droit avec flèche 16"/>
            <p:cNvCxnSpPr>
              <a:stCxn id="16" idx="1"/>
              <a:endCxn id="15" idx="5"/>
            </p:cNvCxnSpPr>
            <p:nvPr/>
          </p:nvCxnSpPr>
          <p:spPr>
            <a:xfrm flipH="1" flipV="1">
              <a:off x="3693868" y="1992938"/>
              <a:ext cx="2648883" cy="155497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6345028" y="3274058"/>
              <a:ext cx="0" cy="547712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5148064" y="2303469"/>
            <a:ext cx="2846387" cy="429760"/>
            <a:chOff x="5139438" y="1308771"/>
            <a:chExt cx="2846387" cy="429760"/>
          </a:xfrm>
        </p:grpSpPr>
        <p:sp>
          <p:nvSpPr>
            <p:cNvPr id="25" name="Ellipse 24"/>
            <p:cNvSpPr/>
            <p:nvPr/>
          </p:nvSpPr>
          <p:spPr>
            <a:xfrm>
              <a:off x="5139438" y="1381341"/>
              <a:ext cx="321006" cy="35719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342751" y="1308771"/>
              <a:ext cx="1643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Départ de la mesure</a:t>
              </a:r>
            </a:p>
          </p:txBody>
        </p:sp>
        <p:cxnSp>
          <p:nvCxnSpPr>
            <p:cNvPr id="27" name="Connecteur droit avec flèche 26"/>
            <p:cNvCxnSpPr>
              <a:stCxn id="26" idx="1"/>
              <a:endCxn id="25" idx="6"/>
            </p:cNvCxnSpPr>
            <p:nvPr/>
          </p:nvCxnSpPr>
          <p:spPr>
            <a:xfrm flipH="1">
              <a:off x="5460444" y="1447271"/>
              <a:ext cx="882307" cy="11266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6344339" y="1358080"/>
              <a:ext cx="0" cy="22769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99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95536" y="1268760"/>
            <a:ext cx="7560840" cy="3600450"/>
            <a:chOff x="395536" y="1268760"/>
            <a:chExt cx="7560840" cy="3600450"/>
          </a:xfrm>
        </p:grpSpPr>
        <p:pic>
          <p:nvPicPr>
            <p:cNvPr id="2050" name="Picture 2" descr="C:\Users\Xavier Pessoles\Desktop\Perso\CCP PSI\Sujet\Images_DAE\DSC0545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6" t="7299" b="5265"/>
            <a:stretch/>
          </p:blipFill>
          <p:spPr bwMode="auto">
            <a:xfrm>
              <a:off x="395536" y="1268760"/>
              <a:ext cx="5232599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e 4"/>
            <p:cNvGrpSpPr/>
            <p:nvPr/>
          </p:nvGrpSpPr>
          <p:grpSpPr>
            <a:xfrm>
              <a:off x="3563888" y="4126328"/>
              <a:ext cx="4101413" cy="325121"/>
              <a:chOff x="3884412" y="3400344"/>
              <a:chExt cx="4101413" cy="325121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6342751" y="3448466"/>
                <a:ext cx="1643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Volant</a:t>
                </a:r>
              </a:p>
            </p:txBody>
          </p:sp>
          <p:cxnSp>
            <p:nvCxnSpPr>
              <p:cNvPr id="8" name="Connecteur droit avec flèche 7"/>
              <p:cNvCxnSpPr>
                <a:stCxn id="7" idx="1"/>
              </p:cNvCxnSpPr>
              <p:nvPr/>
            </p:nvCxnSpPr>
            <p:spPr>
              <a:xfrm flipH="1" flipV="1">
                <a:off x="3884412" y="3400344"/>
                <a:ext cx="2458339" cy="1866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/>
              <p:cNvCxnSpPr/>
              <p:nvPr/>
            </p:nvCxnSpPr>
            <p:spPr>
              <a:xfrm flipH="1">
                <a:off x="6342751" y="3448466"/>
                <a:ext cx="2277" cy="27699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3403384" y="2276872"/>
              <a:ext cx="4251226" cy="1080120"/>
              <a:chOff x="3723908" y="1895658"/>
              <a:chExt cx="4251226" cy="1080120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3723908" y="1895658"/>
                <a:ext cx="2032711" cy="108012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332060" y="2297218"/>
                <a:ext cx="1643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Pupitre de commande</a:t>
                </a:r>
              </a:p>
            </p:txBody>
          </p:sp>
          <p:cxnSp>
            <p:nvCxnSpPr>
              <p:cNvPr id="18" name="Connecteur droit avec flèche 17"/>
              <p:cNvCxnSpPr>
                <a:stCxn id="17" idx="1"/>
              </p:cNvCxnSpPr>
              <p:nvPr/>
            </p:nvCxnSpPr>
            <p:spPr>
              <a:xfrm flipH="1">
                <a:off x="5756619" y="2435718"/>
                <a:ext cx="575441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6329783" y="2297217"/>
                <a:ext cx="2277" cy="27699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e 20"/>
            <p:cNvGrpSpPr/>
            <p:nvPr/>
          </p:nvGrpSpPr>
          <p:grpSpPr>
            <a:xfrm>
              <a:off x="4932040" y="1556791"/>
              <a:ext cx="3024336" cy="979575"/>
              <a:chOff x="5252564" y="2148640"/>
              <a:chExt cx="3024336" cy="979575"/>
            </a:xfrm>
          </p:grpSpPr>
          <p:sp>
            <p:nvSpPr>
              <p:cNvPr id="22" name="Ellipse 21"/>
              <p:cNvSpPr/>
              <p:nvPr/>
            </p:nvSpPr>
            <p:spPr>
              <a:xfrm>
                <a:off x="5252564" y="2148640"/>
                <a:ext cx="504055" cy="6480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6332060" y="2297218"/>
                <a:ext cx="19448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200" dirty="0"/>
                  <a:t>Liaison au sol</a:t>
                </a:r>
              </a:p>
              <a:p>
                <a:pPr algn="just"/>
                <a:r>
                  <a:rPr lang="fr-FR" sz="1200" dirty="0"/>
                  <a:t>Possibilité de régler le couple d’adhérence entre le sol et la roue</a:t>
                </a:r>
              </a:p>
            </p:txBody>
          </p:sp>
          <p:cxnSp>
            <p:nvCxnSpPr>
              <p:cNvPr id="24" name="Connecteur droit avec flèche 23"/>
              <p:cNvCxnSpPr>
                <a:stCxn id="23" idx="1"/>
              </p:cNvCxnSpPr>
              <p:nvPr/>
            </p:nvCxnSpPr>
            <p:spPr>
              <a:xfrm flipH="1" flipV="1">
                <a:off x="5756620" y="2574219"/>
                <a:ext cx="575440" cy="13849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345028" y="2297218"/>
                <a:ext cx="0" cy="83099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496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Xavier Pessoles\Desktop\Perso\CCP PSI\Sujet\Images_DAE\DSC054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2"/>
          <a:stretch/>
        </p:blipFill>
        <p:spPr bwMode="auto">
          <a:xfrm>
            <a:off x="1043608" y="1844824"/>
            <a:ext cx="5544616" cy="36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5220072" y="2132856"/>
            <a:ext cx="3523852" cy="1656184"/>
            <a:chOff x="5828628" y="3589419"/>
            <a:chExt cx="3523852" cy="1656184"/>
          </a:xfrm>
        </p:grpSpPr>
        <p:sp>
          <p:nvSpPr>
            <p:cNvPr id="7" name="Ellipse 6"/>
            <p:cNvSpPr/>
            <p:nvPr/>
          </p:nvSpPr>
          <p:spPr>
            <a:xfrm>
              <a:off x="5828628" y="3589419"/>
              <a:ext cx="1271273" cy="16561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7407640" y="4312949"/>
              <a:ext cx="194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Moteur d’assistance</a:t>
              </a:r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H="1">
              <a:off x="7124851" y="4470483"/>
              <a:ext cx="298069" cy="1903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7422920" y="4331984"/>
              <a:ext cx="0" cy="27699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1763688" y="3573016"/>
            <a:ext cx="6985167" cy="1080120"/>
            <a:chOff x="6692724" y="2133855"/>
            <a:chExt cx="6985167" cy="1080120"/>
          </a:xfrm>
        </p:grpSpPr>
        <p:sp>
          <p:nvSpPr>
            <p:cNvPr id="15" name="Ellipse 14"/>
            <p:cNvSpPr/>
            <p:nvPr/>
          </p:nvSpPr>
          <p:spPr>
            <a:xfrm>
              <a:off x="6692724" y="2133855"/>
              <a:ext cx="3600400" cy="85306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733051" y="2936976"/>
              <a:ext cx="194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dirty="0"/>
                <a:t>Colonne de direction</a:t>
              </a:r>
            </a:p>
          </p:txBody>
        </p:sp>
        <p:cxnSp>
          <p:nvCxnSpPr>
            <p:cNvPr id="17" name="Connecteur droit avec flèche 16"/>
            <p:cNvCxnSpPr>
              <a:stCxn id="16" idx="1"/>
              <a:endCxn id="15" idx="5"/>
            </p:cNvCxnSpPr>
            <p:nvPr/>
          </p:nvCxnSpPr>
          <p:spPr>
            <a:xfrm flipH="1" flipV="1">
              <a:off x="9765858" y="2861990"/>
              <a:ext cx="1967193" cy="21348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11743399" y="2936976"/>
              <a:ext cx="0" cy="27699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899592" y="3365267"/>
            <a:ext cx="7838299" cy="2015702"/>
            <a:chOff x="5924019" y="1102248"/>
            <a:chExt cx="7838299" cy="2015702"/>
          </a:xfrm>
        </p:grpSpPr>
        <p:sp>
          <p:nvSpPr>
            <p:cNvPr id="22" name="Ellipse 21"/>
            <p:cNvSpPr/>
            <p:nvPr/>
          </p:nvSpPr>
          <p:spPr>
            <a:xfrm>
              <a:off x="5924019" y="1102248"/>
              <a:ext cx="720080" cy="12158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1817478" y="2656285"/>
              <a:ext cx="1944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Transmission  pignon crémaillère</a:t>
              </a:r>
            </a:p>
          </p:txBody>
        </p:sp>
        <p:cxnSp>
          <p:nvCxnSpPr>
            <p:cNvPr id="24" name="Connecteur droit avec flèche 23"/>
            <p:cNvCxnSpPr>
              <a:endCxn id="22" idx="5"/>
            </p:cNvCxnSpPr>
            <p:nvPr/>
          </p:nvCxnSpPr>
          <p:spPr>
            <a:xfrm flipH="1" flipV="1">
              <a:off x="6538646" y="2140050"/>
              <a:ext cx="5300144" cy="68900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H="1">
              <a:off x="11838790" y="2690556"/>
              <a:ext cx="1" cy="393125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avec flèche 18"/>
          <p:cNvCxnSpPr/>
          <p:nvPr/>
        </p:nvCxnSpPr>
        <p:spPr>
          <a:xfrm flipH="1" flipV="1">
            <a:off x="5940152" y="4071555"/>
            <a:ext cx="863865" cy="2"/>
          </a:xfrm>
          <a:prstGeom prst="straightConnector1">
            <a:avLst/>
          </a:prstGeom>
          <a:ln w="19050">
            <a:solidFill>
              <a:schemeClr val="tx2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6814364" y="3933056"/>
            <a:ext cx="0" cy="276999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5436096" y="3591118"/>
            <a:ext cx="775601" cy="785019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6814364" y="3933057"/>
            <a:ext cx="194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Roue et vis sans fin</a:t>
            </a:r>
          </a:p>
        </p:txBody>
      </p:sp>
    </p:spTree>
    <p:extLst>
      <p:ext uri="{BB962C8B-B14F-4D97-AF65-F5344CB8AC3E}">
        <p14:creationId xmlns:p14="http://schemas.microsoft.com/office/powerpoint/2010/main" val="19991270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6306</TotalTime>
  <Words>946</Words>
  <Application>Microsoft Office PowerPoint</Application>
  <PresentationFormat>Affichage à l'écran (4:3)</PresentationFormat>
  <Paragraphs>306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101</cp:revision>
  <dcterms:created xsi:type="dcterms:W3CDTF">2011-11-17T16:11:22Z</dcterms:created>
  <dcterms:modified xsi:type="dcterms:W3CDTF">2020-12-16T11:37:39Z</dcterms:modified>
</cp:coreProperties>
</file>